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6" r:id="rId4"/>
  </p:sldMasterIdLst>
  <p:notesMasterIdLst>
    <p:notesMasterId r:id="rId6"/>
  </p:notesMasterIdLst>
  <p:handoutMasterIdLst>
    <p:handoutMasterId r:id="rId37"/>
  </p:handoutMasterIdLst>
  <p:sldIdLst>
    <p:sldId id="370" r:id="rId5"/>
    <p:sldId id="494" r:id="rId7"/>
    <p:sldId id="496" r:id="rId8"/>
    <p:sldId id="497" r:id="rId9"/>
    <p:sldId id="461" r:id="rId10"/>
    <p:sldId id="465" r:id="rId11"/>
    <p:sldId id="483" r:id="rId12"/>
    <p:sldId id="467" r:id="rId13"/>
    <p:sldId id="468" r:id="rId14"/>
    <p:sldId id="462" r:id="rId15"/>
    <p:sldId id="469" r:id="rId16"/>
    <p:sldId id="493" r:id="rId17"/>
    <p:sldId id="491" r:id="rId18"/>
    <p:sldId id="485" r:id="rId19"/>
    <p:sldId id="486" r:id="rId20"/>
    <p:sldId id="487" r:id="rId21"/>
    <p:sldId id="488" r:id="rId22"/>
    <p:sldId id="489" r:id="rId23"/>
    <p:sldId id="463" r:id="rId24"/>
    <p:sldId id="475" r:id="rId25"/>
    <p:sldId id="476" r:id="rId26"/>
    <p:sldId id="477" r:id="rId27"/>
    <p:sldId id="478" r:id="rId28"/>
    <p:sldId id="479" r:id="rId29"/>
    <p:sldId id="480" r:id="rId30"/>
    <p:sldId id="464" r:id="rId31"/>
    <p:sldId id="490" r:id="rId32"/>
    <p:sldId id="492" r:id="rId33"/>
    <p:sldId id="389" r:id="rId34"/>
    <p:sldId id="426" r:id="rId35"/>
    <p:sldId id="481" r:id="rId36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yi Zhou" initials="RZ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192A1"/>
    <a:srgbClr val="01ADBF"/>
    <a:srgbClr val="4472C4"/>
    <a:srgbClr val="305598"/>
    <a:srgbClr val="285391"/>
    <a:srgbClr val="F7C640"/>
    <a:srgbClr val="D92222"/>
    <a:srgbClr val="F8F8FF"/>
    <a:srgbClr val="FFA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4" autoAdjust="0"/>
    <p:restoredTop sz="95244" autoAdjust="0"/>
  </p:normalViewPr>
  <p:slideViewPr>
    <p:cSldViewPr snapToGrid="0">
      <p:cViewPr varScale="1">
        <p:scale>
          <a:sx n="85" d="100"/>
          <a:sy n="85" d="100"/>
        </p:scale>
        <p:origin x="702" y="78"/>
      </p:cViewPr>
      <p:guideLst/>
    </p:cSldViewPr>
  </p:slideViewPr>
  <p:outlineViewPr>
    <p:cViewPr>
      <p:scale>
        <a:sx n="33" d="100"/>
        <a:sy n="33" d="100"/>
      </p:scale>
      <p:origin x="0" y="-2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595959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0.42</c:v>
                </c:pt>
                <c:pt idx="1">
                  <c:v>0.58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595959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0.847</c:v>
                </c:pt>
                <c:pt idx="1">
                  <c:v>0.15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FFB8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FFB8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F270E-D775-4966-A1B3-EB8F0B5AB9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7DC1-67B8-4691-822A-9A79C050A5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13631-13DC-41E9-88F5-BFFCA2F62F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8D59-A890-4EAE-9A3F-EE592CD06D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各位评委老师大家好，我们是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Quickman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团队，非常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高兴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今天可以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站在这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分享我们的项目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 Notes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，这是一款</a:t>
            </a:r>
            <a:r>
              <a:rPr lang="zh-CN" dirty="0">
                <a:solidFill>
                  <a:schemeClr val="bg2">
                    <a:lumMod val="50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基于深度学习和自然语言处理的视听结合自动笔记解决方案，旨在为用户提供端到端的一站式立体化服务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第二步：项目结构：包括架构，部署，功能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我们的服务器部署在云端，快应用的请求直接由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接受，然后通过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uWSGI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接口连接到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框架并处理业务逻辑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产品的主要核心功能分为以下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个部分，在这里会重点进行讲解，让我们进入下一板块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首先进入入口界面，大家可以看到我们分为单人模式和多人模式可供选择，针对个人用户，单人笔记记录可以开启自动记录笔记界面；针对群聊模式，面对面群聊可以在小型会议讨论时开启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模拟微信面对面建群，建群时输入相同的密码，实时匹配群聊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这一栏也是我们的主要功能页面，里面包括了核心功能：实时语音转文字，拍照转文字，关键词显示，文档摘要生成，构建知识图谱等等，后续产品迭代中还会继续添加更多精彩功能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这里我们重点展示一下知识图谱模块和文档摘要生成模块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这里我们重点展示一下知识图谱模块和文档摘要生成模块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第三步：技术创新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接下来我将从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项目背景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主要功能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，技术创新，以及前景展望，四个方面对我们的项目进行介绍。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最后一部分：前景展望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目前产品主要针对个人用户，业务面向</a:t>
            </a:r>
            <a:r>
              <a:rPr lang="en-US" altLang="zh-CN" dirty="0"/>
              <a:t>toC</a:t>
            </a:r>
            <a:r>
              <a:rPr lang="zh-CN" altLang="en-US" dirty="0"/>
              <a:t>方向展开，后续我们对项目进行迭代升级的过程中，还会进一步拓展业务领域，计划未来开展</a:t>
            </a:r>
            <a:r>
              <a:rPr lang="en-US" altLang="zh-CN" dirty="0"/>
              <a:t>toB</a:t>
            </a:r>
            <a:r>
              <a:rPr lang="zh-CN" altLang="en-US" dirty="0"/>
              <a:t>业务，从而触达更广大的用户群体。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/>
              <a:t>在万物互融,智能驱动的时代,妙计秉承着知行合一,经世致用的信念,致力于让天下没有难理解的知识,使知识变得触手可及。</a:t>
            </a:r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>
                <a:sym typeface="+mn-ea"/>
              </a:rPr>
              <a:t>妙计是一款打破传统手写笔记方式的划时代的产品,借助快应用入口的多终端的互联群组,数据共享模式,妙计将会议,课堂,访谈,讲座中无处不在的信息提取收集,借助AI技术,妙计可以代替人脑自动分析知识,总结知识。妙计所做的,正是打通了知识距离人脑的最后一道壁垒即信息提炼与信息融合,真正做到了基于万物互融理念的知识互融,我们有信心凭借这样的革命性的产品为中南大学夺冠而归。</a:t>
            </a:r>
            <a:r>
              <a:rPr lang="zh-CN" altLang="en-US" dirty="0">
                <a:sym typeface="+mn-ea"/>
              </a:rPr>
              <a:t>接下来我们欣赏产品的视频介绍。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r>
              <a:rPr lang="zh-CN"/>
              <a:t>讲解主要内容之前，先进行赛题分析。</a:t>
            </a:r>
            <a:endParaRPr lang="zh-CN"/>
          </a:p>
          <a:p>
            <a:r>
              <a:t>万物互融</a:t>
            </a:r>
          </a:p>
          <a:p>
            <a:r>
              <a:t>第一层意思是“技术融合”，就像是一个粘合剂，将AI、大数据、云计算、3D图像、IoT、AR各种技术粘合在一起，打破各种技术的界限</a:t>
            </a:r>
          </a:p>
          <a:p/>
          <a:p/>
          <a:p>
            <a:r>
              <a:t>第二层意思是“设备融合”</a:t>
            </a:r>
          </a:p>
          <a:p>
            <a:r>
              <a:t>5G到来让互联网升级到全新的物联网，万物互联。这意味着各种设备之间打破了界限，能够连接、融合在一起。</a:t>
            </a:r>
          </a:p>
          <a:p/>
          <a:p/>
          <a:p>
            <a:r>
              <a:t>第三层意思是"服务融合",是将目前孤立的服务场景打破边界，让服务像原子一样在场景中流。例如，当我在OPPO手机的全局搜索中搜索“机票”，或者和Breeno智能语音助手说“预定机票”，就可以直接预定机票，然后闹钟自动添加行程，负一屏会自动提醒预定接送机，还可以一键选座值机…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48D59-A890-4EAE-9A3F-EE592CD06D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第一层意思是“技术融合”，就像是一个粘合剂，将AI、大数据、云计算、3D图像、IoT、AR各种技术粘合在一起，打破各种技术的界限</a:t>
            </a:r>
          </a:p>
          <a:p>
            <a:r>
              <a:t>第二层意思是“设备融合”</a:t>
            </a:r>
            <a:r>
              <a:rPr lang="zh-CN"/>
              <a:t>，</a:t>
            </a:r>
            <a:r>
              <a:t>5G到来让互联网升级到全新的物联网，万物互联。这意味着各种设备之间打破了界限，能够连接、融合在一起。</a:t>
            </a:r>
          </a:p>
          <a:p>
            <a:r>
              <a:t>第三层意思是"服务融合",是将目前孤立的服务场景打破边界，让服务像原子一样在场景中流。例如，当我在OPPO手机的全局搜索中搜索“机票”，或者和Breeno智能语音助手说“预定机票”，就可以直接预定机票，然后闹钟自动添加行程，负一屏会自动提醒预定接送机，还可以一键选座值机…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第一步：项目背景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我们在产品调研时深挖用户痛点，主要针对以下四个痛点进行了深入分析，发现在大型会议、学生课堂、个人访谈、名师讲座中会存在很多记录遗漏的问题，</a:t>
            </a:r>
            <a:r>
              <a:rPr lang="en-US" altLang="zh-CN"/>
              <a:t>1.</a:t>
            </a:r>
            <a:r>
              <a:rPr lang="zh-CN" altLang="en-US"/>
              <a:t>由于听讲的同时还需要兼顾记笔记，难免会存在一些要点遗漏、效率低下的问题；</a:t>
            </a:r>
            <a:r>
              <a:rPr lang="en-US" altLang="zh-CN"/>
              <a:t>2.</a:t>
            </a:r>
            <a:r>
              <a:rPr lang="zh-CN" altLang="en-US"/>
              <a:t>如果采取会后回忆、听录音记录的方式，又会存在很多时间浪费、记忆缺失的问题，存在非常大的问题，值得我们深思。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我们在产品调研时深挖用户痛点，主要针对以下四个痛点进行了深入分析，发现在大型会议、学生课堂、个人访谈、名师讲座中会存在很多记录遗漏的问题，</a:t>
            </a:r>
            <a:r>
              <a:rPr lang="en-US" altLang="zh-CN"/>
              <a:t>1.</a:t>
            </a:r>
            <a:r>
              <a:rPr lang="zh-CN" altLang="en-US"/>
              <a:t>由于听讲的同时还需要兼顾记笔记，难免会存在一些要点遗漏、效率低下的问题；</a:t>
            </a:r>
            <a:r>
              <a:rPr lang="en-US" altLang="zh-CN"/>
              <a:t>2.</a:t>
            </a:r>
            <a:r>
              <a:rPr lang="zh-CN" altLang="en-US"/>
              <a:t>如果采取会后回忆、听录音记录的方式，又会存在很多时间浪费、记忆缺失的问题，存在非常大的问题，值得我们深思。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经过调研，不看得到项目的主要应用场景有</a:t>
            </a:r>
            <a:r>
              <a:rPr lang="zh-CN" altLang="en-US">
                <a:sym typeface="+mn-ea"/>
              </a:rPr>
              <a:t>大型会议、学生课堂、个人访谈、名师讲座等，所以</a:t>
            </a:r>
            <a:r>
              <a:rPr lang="zh-CN" altLang="en-US" dirty="0"/>
              <a:t>我们根据应用场景将目标用户分为两个派系：学院派和商业派：针对不同用户类型提供针对性服务，以满足不同人群的需求。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我们主要针对的应用场景主要有以下三个具体场景：会议迟到或缺席、头脑风暴、课堂会议记录，综合每个场景中的特殊需求，我们对项目的整体功能进行了完善和调整。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F48D59-A890-4EAE-9A3F-EE592CD06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6187"/>
            <a:ext cx="78867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3A9BDC7-51D5-4E75-AFA7-8DB3B79EFC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1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1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F4E9246-7466-432C-9422-A9D616681F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13"/>
          </p:nvPr>
        </p:nvSpPr>
        <p:spPr>
          <a:xfrm>
            <a:off x="1591717" y="431601"/>
            <a:ext cx="8719840" cy="58132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/>
          <p:nvPr>
            <p:ph type="title" hasCustomPrompt="1"/>
          </p:nvPr>
        </p:nvSpPr>
        <p:spPr>
          <a:xfrm>
            <a:off x="669727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2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 hasCustomPrompt="1"/>
          </p:nvPr>
        </p:nvSpPr>
        <p:spPr>
          <a:xfrm>
            <a:off x="669727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ct val="0"/>
              </a:spcBef>
              <a:buSzTx/>
              <a:buNone/>
              <a:defRPr sz="2600"/>
            </a:lvl1pPr>
            <a:lvl2pPr marL="0" indent="0" algn="ctr">
              <a:spcBef>
                <a:spcPct val="0"/>
              </a:spcBef>
              <a:buSzTx/>
              <a:buNone/>
              <a:defRPr sz="2600"/>
            </a:lvl2pPr>
            <a:lvl3pPr marL="0" indent="0" algn="ctr">
              <a:spcBef>
                <a:spcPct val="0"/>
              </a:spcBef>
              <a:buSzTx/>
              <a:buNone/>
              <a:defRPr sz="2600"/>
            </a:lvl3pPr>
            <a:lvl4pPr marL="0" indent="0" algn="ctr">
              <a:spcBef>
                <a:spcPct val="0"/>
              </a:spcBef>
              <a:buSzTx/>
              <a:buNone/>
              <a:defRPr sz="2600"/>
            </a:lvl4pPr>
            <a:lvl5pPr marL="0" indent="0" algn="ctr">
              <a:spcBef>
                <a:spcPct val="0"/>
              </a:spcBef>
              <a:buSzTx/>
              <a:buNone/>
              <a:defRPr sz="2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idx="13"/>
          </p:nvPr>
        </p:nvSpPr>
        <p:spPr>
          <a:xfrm>
            <a:off x="2873127" y="1818679"/>
            <a:ext cx="6630293" cy="4420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 hasCustomPrompt="1"/>
          </p:nvPr>
        </p:nvSpPr>
        <p:spPr>
          <a:xfrm>
            <a:off x="669727" y="1821656"/>
            <a:ext cx="3750469" cy="4420195"/>
          </a:xfrm>
          <a:prstGeom prst="rect">
            <a:avLst/>
          </a:prstGeom>
        </p:spPr>
        <p:txBody>
          <a:bodyPr/>
          <a:lstStyle>
            <a:lvl1pPr marL="241300" indent="-241300">
              <a:spcBef>
                <a:spcPct val="450000"/>
              </a:spcBef>
              <a:defRPr sz="1970"/>
            </a:lvl1pPr>
            <a:lvl2pPr marL="481965" indent="-241300">
              <a:spcBef>
                <a:spcPct val="450000"/>
              </a:spcBef>
              <a:defRPr sz="1970"/>
            </a:lvl2pPr>
            <a:lvl3pPr marL="723265" indent="-241300">
              <a:spcBef>
                <a:spcPct val="450000"/>
              </a:spcBef>
              <a:defRPr sz="1970"/>
            </a:lvl3pPr>
            <a:lvl4pPr marL="964565" indent="-241300">
              <a:spcBef>
                <a:spcPct val="450000"/>
              </a:spcBef>
              <a:defRPr sz="1970"/>
            </a:lvl4pPr>
            <a:lvl5pPr marL="1205230" indent="-241300">
              <a:spcBef>
                <a:spcPct val="450000"/>
              </a:spcBef>
              <a:defRPr sz="197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4449997" y="6536531"/>
            <a:ext cx="239245" cy="241102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 hasCustomPrompt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4697016" y="3536156"/>
            <a:ext cx="4257245" cy="28396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4572000" y="625078"/>
            <a:ext cx="4125516" cy="27503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-1669852" y="625078"/>
            <a:ext cx="8425160" cy="561677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 hasCustomPrompt="1"/>
          </p:nvPr>
        </p:nvSpPr>
        <p:spPr>
          <a:xfrm>
            <a:off x="892969" y="4473773"/>
            <a:ext cx="7358063" cy="3243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ct val="0"/>
              </a:spcBef>
              <a:buSzTx/>
              <a:buNone/>
              <a:defRPr sz="169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 hasCustomPrompt="1"/>
          </p:nvPr>
        </p:nvSpPr>
        <p:spPr>
          <a:xfrm>
            <a:off x="892969" y="2964656"/>
            <a:ext cx="7358063" cy="5000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ct val="0"/>
              </a:spcBef>
              <a:buSzTx/>
              <a:buNone/>
              <a:defRPr sz="239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-667865" y="0"/>
            <a:ext cx="10479731" cy="69919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439279" y="5171236"/>
            <a:ext cx="775136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www.1ppt.com/ziti/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6187"/>
            <a:ext cx="78867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3A9BDC7-51D5-4E75-AFA7-8DB3B79EFC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1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1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F4E9246-7466-432C-9422-A9D616681F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3A9BDC7-51D5-4E75-AFA7-8DB3B79EFC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1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F4E9246-7466-432C-9422-A9D616681F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439279" y="5171236"/>
            <a:ext cx="775136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www.1ppt.com/ziti/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3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ct val="0"/>
              </a:spcBef>
              <a:buSzTx/>
              <a:buNone/>
              <a:defRPr sz="2600"/>
            </a:lvl1pPr>
            <a:lvl2pPr marL="0" indent="0" algn="ctr">
              <a:spcBef>
                <a:spcPct val="0"/>
              </a:spcBef>
              <a:buSzTx/>
              <a:buNone/>
              <a:defRPr sz="2600"/>
            </a:lvl2pPr>
            <a:lvl3pPr marL="0" indent="0" algn="ctr">
              <a:spcBef>
                <a:spcPct val="0"/>
              </a:spcBef>
              <a:buSzTx/>
              <a:buNone/>
              <a:defRPr sz="2600"/>
            </a:lvl3pPr>
            <a:lvl4pPr marL="0" indent="0" algn="ctr">
              <a:spcBef>
                <a:spcPct val="0"/>
              </a:spcBef>
              <a:buSzTx/>
              <a:buNone/>
              <a:defRPr sz="2600"/>
            </a:lvl4pPr>
            <a:lvl5pPr marL="0" indent="0" algn="ctr">
              <a:spcBef>
                <a:spcPct val="0"/>
              </a:spcBef>
              <a:buSzTx/>
              <a:buNone/>
              <a:defRPr sz="2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140531" y="203273"/>
            <a:ext cx="6858002" cy="45743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标题文本"/>
          <p:cNvSpPr txBox="1"/>
          <p:nvPr>
            <p:ph type="title" hasCustomPrompt="1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ct val="0"/>
              </a:spcBef>
              <a:buSzTx/>
              <a:buNone/>
              <a:defRPr sz="2600"/>
            </a:lvl1pPr>
            <a:lvl2pPr marL="0" indent="0" algn="ctr">
              <a:spcBef>
                <a:spcPct val="0"/>
              </a:spcBef>
              <a:buSzTx/>
              <a:buNone/>
              <a:defRPr sz="2600"/>
            </a:lvl2pPr>
            <a:lvl3pPr marL="0" indent="0" algn="ctr">
              <a:spcBef>
                <a:spcPct val="0"/>
              </a:spcBef>
              <a:buSzTx/>
              <a:buNone/>
              <a:defRPr sz="2600"/>
            </a:lvl3pPr>
            <a:lvl4pPr marL="0" indent="0" algn="ctr">
              <a:spcBef>
                <a:spcPct val="0"/>
              </a:spcBef>
              <a:buSzTx/>
              <a:buNone/>
              <a:defRPr sz="2600"/>
            </a:lvl4pPr>
            <a:lvl5pPr marL="0" indent="0" algn="ctr">
              <a:spcBef>
                <a:spcPct val="0"/>
              </a:spcBef>
              <a:buSzTx/>
              <a:buNone/>
              <a:defRPr sz="2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 hasCustomPrompt="1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4449997" y="6536531"/>
            <a:ext cx="239245" cy="2280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mc:AlternateContent xmlns:mc="http://schemas.openxmlformats.org/markup-compatibility/2006">
    <mc:Choice xmlns:p14="http://schemas.microsoft.com/office/powerpoint/2010/main" Requires="p14">
      <p:transition p14:dur="500">
        <p:fade thruBlk="1"/>
      </p:transition>
    </mc:Choice>
    <mc:Fallback>
      <p:transition>
        <p:fade thruBlk="1"/>
      </p:transition>
    </mc:Fallback>
  </mc:AlternateContent>
  <p:txStyles>
    <p:titleStyle>
      <a:lvl1pPr marL="0" marR="0" indent="0" algn="ctr" defTabSz="410845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420" marR="0" indent="-312420" algn="l" defTabSz="410845" rtl="0" latinLnBrk="0">
        <a:lnSpc>
          <a:spcPct val="100000"/>
        </a:lnSpc>
        <a:spcBef>
          <a:spcPct val="591000"/>
        </a:spcBef>
        <a:spcAft>
          <a:spcPts val="0"/>
        </a:spcAft>
        <a:buClrTx/>
        <a:buSzPct val="145000"/>
        <a:buFontTx/>
        <a:buChar char="•"/>
        <a:defRPr sz="225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624840" marR="0" indent="-312420" algn="l" defTabSz="410845" rtl="0" latinLnBrk="0">
        <a:lnSpc>
          <a:spcPct val="100000"/>
        </a:lnSpc>
        <a:spcBef>
          <a:spcPct val="591000"/>
        </a:spcBef>
        <a:spcAft>
          <a:spcPts val="0"/>
        </a:spcAft>
        <a:buClrTx/>
        <a:buSzPct val="145000"/>
        <a:buFontTx/>
        <a:buChar char="•"/>
        <a:defRPr sz="225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937895" marR="0" indent="-312420" algn="l" defTabSz="410845" rtl="0" latinLnBrk="0">
        <a:lnSpc>
          <a:spcPct val="100000"/>
        </a:lnSpc>
        <a:spcBef>
          <a:spcPct val="591000"/>
        </a:spcBef>
        <a:spcAft>
          <a:spcPts val="0"/>
        </a:spcAft>
        <a:buClrTx/>
        <a:buSzPct val="145000"/>
        <a:buFontTx/>
        <a:buChar char="•"/>
        <a:defRPr sz="225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1250315" marR="0" indent="-312420" algn="l" defTabSz="410845" rtl="0" latinLnBrk="0">
        <a:lnSpc>
          <a:spcPct val="100000"/>
        </a:lnSpc>
        <a:spcBef>
          <a:spcPct val="591000"/>
        </a:spcBef>
        <a:spcAft>
          <a:spcPts val="0"/>
        </a:spcAft>
        <a:buClrTx/>
        <a:buSzPct val="145000"/>
        <a:buFontTx/>
        <a:buChar char="•"/>
        <a:defRPr sz="225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1562735" marR="0" indent="-312420" algn="l" defTabSz="410845" rtl="0" latinLnBrk="0">
        <a:lnSpc>
          <a:spcPct val="100000"/>
        </a:lnSpc>
        <a:spcBef>
          <a:spcPct val="591000"/>
        </a:spcBef>
        <a:spcAft>
          <a:spcPts val="0"/>
        </a:spcAft>
        <a:buClrTx/>
        <a:buSzPct val="145000"/>
        <a:buFontTx/>
        <a:buChar char="•"/>
        <a:defRPr sz="225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1875155" marR="0" indent="-312420" algn="l" defTabSz="410845" rtl="0" latinLnBrk="0">
        <a:lnSpc>
          <a:spcPct val="100000"/>
        </a:lnSpc>
        <a:spcBef>
          <a:spcPct val="591000"/>
        </a:spcBef>
        <a:spcAft>
          <a:spcPts val="0"/>
        </a:spcAft>
        <a:buClrTx/>
        <a:buSzPct val="145000"/>
        <a:buFontTx/>
        <a:buChar char="•"/>
        <a:defRPr sz="225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2187575" marR="0" indent="-312420" algn="l" defTabSz="410845" rtl="0" latinLnBrk="0">
        <a:lnSpc>
          <a:spcPct val="100000"/>
        </a:lnSpc>
        <a:spcBef>
          <a:spcPct val="591000"/>
        </a:spcBef>
        <a:spcAft>
          <a:spcPts val="0"/>
        </a:spcAft>
        <a:buClrTx/>
        <a:buSzPct val="145000"/>
        <a:buFontTx/>
        <a:buChar char="•"/>
        <a:defRPr sz="225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2500630" marR="0" indent="-312420" algn="l" defTabSz="410845" rtl="0" latinLnBrk="0">
        <a:lnSpc>
          <a:spcPct val="100000"/>
        </a:lnSpc>
        <a:spcBef>
          <a:spcPct val="591000"/>
        </a:spcBef>
        <a:spcAft>
          <a:spcPts val="0"/>
        </a:spcAft>
        <a:buClrTx/>
        <a:buSzPct val="145000"/>
        <a:buFontTx/>
        <a:buChar char="•"/>
        <a:defRPr sz="225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2813050" marR="0" indent="-312420" algn="l" defTabSz="410845" rtl="0" latinLnBrk="0">
        <a:lnSpc>
          <a:spcPct val="100000"/>
        </a:lnSpc>
        <a:spcBef>
          <a:spcPct val="591000"/>
        </a:spcBef>
        <a:spcAft>
          <a:spcPts val="0"/>
        </a:spcAft>
        <a:buClrTx/>
        <a:buSzPct val="145000"/>
        <a:buFontTx/>
        <a:buChar char="•"/>
        <a:defRPr sz="225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410845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655" algn="ctr" defTabSz="410845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310" algn="ctr" defTabSz="410845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1965" algn="ctr" defTabSz="410845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3255" algn="ctr" defTabSz="410845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910" algn="ctr" defTabSz="410845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565" algn="ctr" defTabSz="410845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220" algn="ctr" defTabSz="410845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75" algn="ctr" defTabSz="410845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2" Type="http://schemas.openxmlformats.org/officeDocument/2006/relationships/notesSlide" Target="../notesSlides/notesSlide27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49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microsoft.com/office/2007/relationships/media" Target="/Users/yanchao/Downloads/&#32456;&#20116;&#31295;&#21387;&#21046;.mp4" TargetMode="External"/><Relationship Id="rId1" Type="http://schemas.openxmlformats.org/officeDocument/2006/relationships/video" Target="/Users/yanchao/Downloads/&#32456;&#20116;&#31295;&#21387;&#21046;.mp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935" y="1333500"/>
            <a:ext cx="2165985" cy="2646045"/>
          </a:xfrm>
          <a:prstGeom prst="rect">
            <a:avLst/>
          </a:prstGeom>
        </p:spPr>
      </p:pic>
      <p:grpSp>
        <p:nvGrpSpPr>
          <p:cNvPr id="14" name="Group 25"/>
          <p:cNvGrpSpPr/>
          <p:nvPr/>
        </p:nvGrpSpPr>
        <p:grpSpPr>
          <a:xfrm>
            <a:off x="-43815" y="6028690"/>
            <a:ext cx="9217660" cy="847090"/>
            <a:chOff x="2066413" y="3474720"/>
            <a:chExt cx="8195187" cy="71120"/>
          </a:xfrm>
        </p:grpSpPr>
        <p:sp>
          <p:nvSpPr>
            <p:cNvPr id="16" name="Rectangle 27"/>
            <p:cNvSpPr/>
            <p:nvPr/>
          </p:nvSpPr>
          <p:spPr>
            <a:xfrm>
              <a:off x="2066413" y="3474720"/>
              <a:ext cx="2052320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1" name="矩形 110"/>
          <p:cNvSpPr/>
          <p:nvPr/>
        </p:nvSpPr>
        <p:spPr>
          <a:xfrm>
            <a:off x="581737" y="2193880"/>
            <a:ext cx="641970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ans Kendrick 3" pitchFamily="50" charset="0"/>
                <a:ea typeface="微软雅黑" panose="020B0703020204020201" pitchFamily="34" charset="-122"/>
              </a:rPr>
              <a:t>Auto 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ans Kendrick 3" pitchFamily="50" charset="0"/>
                <a:ea typeface="微软雅黑" panose="020B0703020204020201" pitchFamily="34" charset="-122"/>
              </a:rPr>
              <a:t>N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FFB850"/>
                </a:solidFill>
                <a:effectLst/>
                <a:uLnTx/>
                <a:uFillTx/>
                <a:latin typeface="Hans Kendrick 3" pitchFamily="50" charset="0"/>
                <a:ea typeface="微软雅黑" panose="020B0703020204020201" pitchFamily="34" charset="-122"/>
              </a:rPr>
              <a:t>o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Hans Kendrick 3" pitchFamily="50" charset="0"/>
                <a:ea typeface="微软雅黑" panose="020B0703020204020201" pitchFamily="34" charset="-122"/>
              </a:rPr>
              <a:t>t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01ACBE"/>
                </a:solidFill>
                <a:effectLst/>
                <a:uLnTx/>
                <a:uFillTx/>
                <a:latin typeface="Hans Kendrick 3" pitchFamily="50" charset="0"/>
                <a:ea typeface="微软雅黑" panose="020B0703020204020201" pitchFamily="34" charset="-122"/>
              </a:rPr>
              <a:t>e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Hans Kendrick 3" pitchFamily="50" charset="0"/>
                <a:ea typeface="微软雅黑" panose="020B0703020204020201" pitchFamily="34" charset="-122"/>
              </a:rPr>
              <a:t>s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Hans Kendrick 3" pitchFamily="50" charset="0"/>
              <a:ea typeface="微软雅黑" panose="020B0703020204020201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6097369" y="4603611"/>
            <a:ext cx="156083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—— Quickman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79345" y="3515995"/>
            <a:ext cx="4384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dirty="0">
                <a:latin typeface="微软雅黑" panose="020B0703020204020201" pitchFamily="34" charset="-122"/>
                <a:ea typeface="微软雅黑" panose="020B0703020204020201" pitchFamily="34" charset="-122"/>
              </a:rPr>
              <a:t>“妙记”自动笔记系统</a:t>
            </a:r>
            <a:endParaRPr sz="3200" dirty="0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6535" y="4112895"/>
            <a:ext cx="6171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800" dirty="0">
                <a:solidFill>
                  <a:schemeClr val="bg2">
                    <a:lumMod val="50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基于深度学习和自然语言处理的视听结合自动笔记解决方案</a:t>
            </a:r>
            <a:endParaRPr lang="zh-CN" sz="1800" dirty="0">
              <a:solidFill>
                <a:schemeClr val="bg2">
                  <a:lumMod val="50000"/>
                </a:schemeClr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hxjs_xshz_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84295" y="-43180"/>
            <a:ext cx="16260445" cy="69303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78740" y="-58420"/>
            <a:ext cx="9215120" cy="694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015"/>
          </a:p>
        </p:txBody>
      </p:sp>
      <p:sp>
        <p:nvSpPr>
          <p:cNvPr id="15" name="TextBox 1"/>
          <p:cNvSpPr txBox="1"/>
          <p:nvPr/>
        </p:nvSpPr>
        <p:spPr>
          <a:xfrm>
            <a:off x="3361875" y="3015462"/>
            <a:ext cx="24206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-简" panose="02000000000000000000" charset="-122"/>
                <a:ea typeface="黑体-简" panose="02000000000000000000" charset="-122"/>
                <a:cs typeface="+mn-cs"/>
              </a:rPr>
              <a:t>项目结构</a:t>
            </a:r>
            <a:endParaRPr kumimoji="0" lang="zh-CN" altLang="en-US" sz="44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-简" panose="02000000000000000000" charset="-122"/>
              <a:ea typeface="黑体-简" panose="02000000000000000000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8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472475" y="177053"/>
            <a:ext cx="20142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系统架构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" y="822325"/>
            <a:ext cx="9037955" cy="60344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8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472475" y="177053"/>
            <a:ext cx="247205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服务器部署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5" y="1351280"/>
            <a:ext cx="7036435" cy="50425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组合 130"/>
          <p:cNvGrpSpPr/>
          <p:nvPr/>
        </p:nvGrpSpPr>
        <p:grpSpPr>
          <a:xfrm>
            <a:off x="-13335" y="2516505"/>
            <a:ext cx="9193488" cy="2327275"/>
            <a:chOff x="706" y="1942"/>
            <a:chExt cx="13038" cy="2870"/>
          </a:xfrm>
        </p:grpSpPr>
        <p:grpSp>
          <p:nvGrpSpPr>
            <p:cNvPr id="32" name="组合 31"/>
            <p:cNvGrpSpPr/>
            <p:nvPr/>
          </p:nvGrpSpPr>
          <p:grpSpPr>
            <a:xfrm>
              <a:off x="4982" y="1946"/>
              <a:ext cx="4317" cy="2866"/>
              <a:chOff x="3163824" y="1627632"/>
              <a:chExt cx="2741436" cy="1819656"/>
            </a:xfrm>
          </p:grpSpPr>
          <p:grpSp>
            <p:nvGrpSpPr>
              <p:cNvPr id="33" name="组合 32"/>
              <p:cNvGrpSpPr/>
              <p:nvPr/>
            </p:nvGrpSpPr>
            <p:grpSpPr>
              <a:xfrm flipV="1">
                <a:off x="3163824" y="1920951"/>
                <a:ext cx="1392696" cy="808276"/>
                <a:chOff x="837732" y="1756273"/>
                <a:chExt cx="4394668" cy="1710028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837732" y="1756273"/>
                  <a:ext cx="4394668" cy="1110830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95000"/>
                        <a:lumOff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 useBgFill="1">
              <p:nvSpPr>
                <p:cNvPr id="39" name="矩形 38"/>
                <p:cNvSpPr/>
                <p:nvPr/>
              </p:nvSpPr>
              <p:spPr>
                <a:xfrm>
                  <a:off x="837732" y="2165054"/>
                  <a:ext cx="4394668" cy="130124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 flipV="1">
                <a:off x="4512564" y="1920951"/>
                <a:ext cx="1392696" cy="808276"/>
                <a:chOff x="837732" y="1756273"/>
                <a:chExt cx="4394668" cy="1710028"/>
              </a:xfrm>
            </p:grpSpPr>
            <p:sp>
              <p:nvSpPr>
                <p:cNvPr id="44" name="椭圆 43"/>
                <p:cNvSpPr/>
                <p:nvPr/>
              </p:nvSpPr>
              <p:spPr>
                <a:xfrm>
                  <a:off x="837732" y="1756273"/>
                  <a:ext cx="4394668" cy="1110830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7000">
                      <a:schemeClr val="tx1">
                        <a:lumMod val="95000"/>
                        <a:lumOff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 useBgFill="1">
              <p:nvSpPr>
                <p:cNvPr id="45" name="矩形 44"/>
                <p:cNvSpPr/>
                <p:nvPr/>
              </p:nvSpPr>
              <p:spPr>
                <a:xfrm>
                  <a:off x="837732" y="2165054"/>
                  <a:ext cx="4394668" cy="130124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617905" y="1627632"/>
                <a:ext cx="1819656" cy="1819656"/>
                <a:chOff x="3617905" y="1627632"/>
                <a:chExt cx="1819656" cy="1819656"/>
              </a:xfrm>
            </p:grpSpPr>
            <p:sp>
              <p:nvSpPr>
                <p:cNvPr id="50" name="空心弧 49"/>
                <p:cNvSpPr/>
                <p:nvPr/>
              </p:nvSpPr>
              <p:spPr>
                <a:xfrm>
                  <a:off x="3617905" y="1627632"/>
                  <a:ext cx="1819656" cy="1819656"/>
                </a:xfrm>
                <a:prstGeom prst="blockArc">
                  <a:avLst/>
                </a:prstGeom>
                <a:solidFill>
                  <a:srgbClr val="EB8181"/>
                </a:solidFill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文本框 50"/>
                <p:cNvSpPr txBox="1"/>
                <p:nvPr/>
              </p:nvSpPr>
              <p:spPr>
                <a:xfrm>
                  <a:off x="4280169" y="2113843"/>
                  <a:ext cx="591850" cy="39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marL="0" marR="0" lvl="0" indent="0" algn="l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rPr>
                    <a:t>03</a:t>
                  </a:r>
                  <a:endParaRPr kumimoji="0" lang="zh-CN" altLang="en-US" sz="2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52" name="组合 51"/>
            <p:cNvGrpSpPr/>
            <p:nvPr/>
          </p:nvGrpSpPr>
          <p:grpSpPr>
            <a:xfrm>
              <a:off x="9328" y="1946"/>
              <a:ext cx="4317" cy="2866"/>
              <a:chOff x="5923548" y="1627632"/>
              <a:chExt cx="2741436" cy="1819656"/>
            </a:xfrm>
          </p:grpSpPr>
          <p:grpSp>
            <p:nvGrpSpPr>
              <p:cNvPr id="53" name="组合 52"/>
              <p:cNvGrpSpPr/>
              <p:nvPr/>
            </p:nvGrpSpPr>
            <p:grpSpPr>
              <a:xfrm flipV="1">
                <a:off x="5923548" y="1920951"/>
                <a:ext cx="1392696" cy="808276"/>
                <a:chOff x="837732" y="1756273"/>
                <a:chExt cx="4394668" cy="1710028"/>
              </a:xfrm>
            </p:grpSpPr>
            <p:sp>
              <p:nvSpPr>
                <p:cNvPr id="54" name="椭圆 53"/>
                <p:cNvSpPr/>
                <p:nvPr/>
              </p:nvSpPr>
              <p:spPr>
                <a:xfrm>
                  <a:off x="837732" y="1756273"/>
                  <a:ext cx="4394668" cy="1110830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95000"/>
                        <a:lumOff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 useBgFill="1">
              <p:nvSpPr>
                <p:cNvPr id="55" name="矩形 54"/>
                <p:cNvSpPr/>
                <p:nvPr/>
              </p:nvSpPr>
              <p:spPr>
                <a:xfrm>
                  <a:off x="837732" y="2165054"/>
                  <a:ext cx="4394668" cy="130124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 flipV="1">
                <a:off x="7272288" y="1920951"/>
                <a:ext cx="1392696" cy="808276"/>
                <a:chOff x="837732" y="1756273"/>
                <a:chExt cx="4394668" cy="1710028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837732" y="1756273"/>
                  <a:ext cx="4394668" cy="1110830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7000">
                      <a:schemeClr val="tx1">
                        <a:lumMod val="95000"/>
                        <a:lumOff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 useBgFill="1">
              <p:nvSpPr>
                <p:cNvPr id="85" name="矩形 84"/>
                <p:cNvSpPr/>
                <p:nvPr/>
              </p:nvSpPr>
              <p:spPr>
                <a:xfrm>
                  <a:off x="837732" y="2165054"/>
                  <a:ext cx="4394668" cy="130124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6342817" y="1627632"/>
                <a:ext cx="1819656" cy="1819656"/>
                <a:chOff x="6342817" y="1627632"/>
                <a:chExt cx="1819656" cy="1819656"/>
              </a:xfrm>
            </p:grpSpPr>
            <p:sp>
              <p:nvSpPr>
                <p:cNvPr id="94" name="空心弧 93"/>
                <p:cNvSpPr/>
                <p:nvPr/>
              </p:nvSpPr>
              <p:spPr>
                <a:xfrm>
                  <a:off x="6342817" y="1627632"/>
                  <a:ext cx="1819656" cy="1819656"/>
                </a:xfrm>
                <a:prstGeom prst="blockArc">
                  <a:avLst/>
                </a:prstGeom>
                <a:solidFill>
                  <a:srgbClr val="EB8181"/>
                </a:solidFill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文本框 94"/>
                <p:cNvSpPr txBox="1"/>
                <p:nvPr/>
              </p:nvSpPr>
              <p:spPr>
                <a:xfrm>
                  <a:off x="7034890" y="2113843"/>
                  <a:ext cx="591850" cy="39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marL="0" marR="0" lvl="0" indent="0" algn="l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rPr>
                    <a:t>05</a:t>
                  </a:r>
                  <a:endParaRPr kumimoji="0" lang="zh-CN" altLang="en-US" sz="2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99" name="组合 98"/>
            <p:cNvGrpSpPr/>
            <p:nvPr/>
          </p:nvGrpSpPr>
          <p:grpSpPr>
            <a:xfrm>
              <a:off x="7845" y="1942"/>
              <a:ext cx="2866" cy="2866"/>
              <a:chOff x="4981361" y="1624754"/>
              <a:chExt cx="1819656" cy="1819656"/>
            </a:xfrm>
          </p:grpSpPr>
          <p:sp>
            <p:nvSpPr>
              <p:cNvPr id="100" name="空心弧 99"/>
              <p:cNvSpPr/>
              <p:nvPr/>
            </p:nvSpPr>
            <p:spPr>
              <a:xfrm rot="10800000">
                <a:off x="4981361" y="1624754"/>
                <a:ext cx="1819656" cy="1819656"/>
              </a:xfrm>
              <a:prstGeom prst="blockArc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5639732" y="2520387"/>
                <a:ext cx="591737" cy="396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04</a:t>
                </a: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706" y="1946"/>
              <a:ext cx="4317" cy="2866"/>
              <a:chOff x="448056" y="1627632"/>
              <a:chExt cx="2741436" cy="1819656"/>
            </a:xfrm>
          </p:grpSpPr>
          <p:grpSp>
            <p:nvGrpSpPr>
              <p:cNvPr id="114" name="组合 113"/>
              <p:cNvGrpSpPr/>
              <p:nvPr/>
            </p:nvGrpSpPr>
            <p:grpSpPr>
              <a:xfrm flipV="1">
                <a:off x="448056" y="1920951"/>
                <a:ext cx="1392696" cy="808276"/>
                <a:chOff x="837732" y="1756273"/>
                <a:chExt cx="4394668" cy="1710028"/>
              </a:xfrm>
            </p:grpSpPr>
            <p:sp>
              <p:nvSpPr>
                <p:cNvPr id="115" name="椭圆 114"/>
                <p:cNvSpPr/>
                <p:nvPr/>
              </p:nvSpPr>
              <p:spPr>
                <a:xfrm>
                  <a:off x="837732" y="1756273"/>
                  <a:ext cx="4394668" cy="1110830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95000"/>
                        <a:lumOff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 useBgFill="1">
              <p:nvSpPr>
                <p:cNvPr id="116" name="矩形 115"/>
                <p:cNvSpPr/>
                <p:nvPr/>
              </p:nvSpPr>
              <p:spPr>
                <a:xfrm>
                  <a:off x="837732" y="2165054"/>
                  <a:ext cx="4394668" cy="130124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17" name="组合 116"/>
              <p:cNvGrpSpPr/>
              <p:nvPr/>
            </p:nvGrpSpPr>
            <p:grpSpPr>
              <a:xfrm flipV="1">
                <a:off x="1796796" y="1920951"/>
                <a:ext cx="1392696" cy="808276"/>
                <a:chOff x="837732" y="1756273"/>
                <a:chExt cx="4394668" cy="1710028"/>
              </a:xfrm>
            </p:grpSpPr>
            <p:sp>
              <p:nvSpPr>
                <p:cNvPr id="118" name="椭圆 117"/>
                <p:cNvSpPr/>
                <p:nvPr/>
              </p:nvSpPr>
              <p:spPr>
                <a:xfrm>
                  <a:off x="837732" y="1756273"/>
                  <a:ext cx="4394668" cy="1110830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7000">
                      <a:schemeClr val="tx1">
                        <a:lumMod val="95000"/>
                        <a:lumOff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 useBgFill="1">
              <p:nvSpPr>
                <p:cNvPr id="119" name="矩形 118"/>
                <p:cNvSpPr/>
                <p:nvPr/>
              </p:nvSpPr>
              <p:spPr>
                <a:xfrm>
                  <a:off x="837732" y="2165054"/>
                  <a:ext cx="4394668" cy="130124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20" name="组合 119"/>
              <p:cNvGrpSpPr/>
              <p:nvPr/>
            </p:nvGrpSpPr>
            <p:grpSpPr>
              <a:xfrm>
                <a:off x="886968" y="1627632"/>
                <a:ext cx="1819656" cy="1819656"/>
                <a:chOff x="886968" y="1627632"/>
                <a:chExt cx="1819656" cy="1819656"/>
              </a:xfrm>
            </p:grpSpPr>
            <p:sp>
              <p:nvSpPr>
                <p:cNvPr id="121" name="空心弧 120"/>
                <p:cNvSpPr/>
                <p:nvPr/>
              </p:nvSpPr>
              <p:spPr>
                <a:xfrm>
                  <a:off x="886968" y="1627632"/>
                  <a:ext cx="1819656" cy="1819656"/>
                </a:xfrm>
                <a:prstGeom prst="blockArc">
                  <a:avLst/>
                </a:prstGeom>
                <a:solidFill>
                  <a:srgbClr val="E87071"/>
                </a:solidFill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1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文本框 121"/>
                <p:cNvSpPr txBox="1"/>
                <p:nvPr/>
              </p:nvSpPr>
              <p:spPr>
                <a:xfrm>
                  <a:off x="1536184" y="2113843"/>
                  <a:ext cx="591850" cy="39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marL="0" marR="0" lvl="0" indent="0" algn="l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rPr>
                    <a:t>01</a:t>
                  </a:r>
                  <a:endParaRPr kumimoji="0" lang="zh-CN" altLang="en-US" sz="2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23" name="组合 122"/>
            <p:cNvGrpSpPr/>
            <p:nvPr/>
          </p:nvGrpSpPr>
          <p:grpSpPr>
            <a:xfrm>
              <a:off x="3548" y="1942"/>
              <a:ext cx="2866" cy="2866"/>
              <a:chOff x="2252663" y="1624754"/>
              <a:chExt cx="1819656" cy="1819656"/>
            </a:xfrm>
          </p:grpSpPr>
          <p:sp>
            <p:nvSpPr>
              <p:cNvPr id="124" name="空心弧 123"/>
              <p:cNvSpPr/>
              <p:nvPr/>
            </p:nvSpPr>
            <p:spPr>
              <a:xfrm rot="10800000">
                <a:off x="2252663" y="1624754"/>
                <a:ext cx="1819656" cy="1819656"/>
              </a:xfrm>
              <a:prstGeom prst="blockArc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2925716" y="2520387"/>
                <a:ext cx="591737" cy="396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02</a:t>
                </a: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6" name="文本框 125"/>
            <p:cNvSpPr txBox="1"/>
            <p:nvPr/>
          </p:nvSpPr>
          <p:spPr>
            <a:xfrm>
              <a:off x="1442" y="3815"/>
              <a:ext cx="2360" cy="4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600" dirty="0"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自动识别文字</a:t>
              </a:r>
              <a:endParaRPr lang="zh-CN" altLang="en-US" sz="1600" dirty="0"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3802" y="2241"/>
              <a:ext cx="2696" cy="4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600" dirty="0"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面对面建群功能</a:t>
              </a:r>
              <a:endParaRPr lang="zh-CN" altLang="en-US" sz="1600" dirty="0"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849" y="3815"/>
              <a:ext cx="3033" cy="4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600" dirty="0"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文档摘要自动整理</a:t>
              </a:r>
              <a:endParaRPr lang="zh-CN" altLang="en-US" sz="1600" dirty="0"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8206" y="2241"/>
              <a:ext cx="2696" cy="4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600" dirty="0"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核心关键字显示</a:t>
              </a:r>
              <a:endParaRPr lang="zh-CN" altLang="en-US" sz="1600" dirty="0"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10711" y="3815"/>
              <a:ext cx="3033" cy="4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600">
                  <a:latin typeface="微软雅黑" panose="020B0703020204020201" pitchFamily="34" charset="-122"/>
                  <a:ea typeface="微软雅黑" panose="020B0703020204020201" pitchFamily="34" charset="-122"/>
                </a:rPr>
                <a:t>实时生成知识图谱</a:t>
              </a:r>
              <a:endParaRPr lang="zh-CN" altLang="en-US" sz="160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8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472475" y="177053"/>
            <a:ext cx="20142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功能概要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725" y="0"/>
            <a:ext cx="3523002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07" y="674126"/>
            <a:ext cx="2982478" cy="53048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1" name="线条"/>
          <p:cNvSpPr/>
          <p:nvPr/>
        </p:nvSpPr>
        <p:spPr>
          <a:xfrm flipV="1">
            <a:off x="4697015" y="1895326"/>
            <a:ext cx="1071703" cy="587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22" name="单人使用…"/>
          <p:cNvSpPr/>
          <p:nvPr/>
        </p:nvSpPr>
        <p:spPr>
          <a:xfrm>
            <a:off x="5831086" y="1540720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sz="1690"/>
              <a:t>单设备</a:t>
            </a:r>
            <a:endParaRPr sz="1690"/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90"/>
              <a:t>开启自动笔记功能</a:t>
            </a:r>
            <a:endParaRPr sz="1690"/>
          </a:p>
        </p:txBody>
      </p:sp>
      <p:sp>
        <p:nvSpPr>
          <p:cNvPr id="123" name="线条"/>
          <p:cNvSpPr/>
          <p:nvPr/>
        </p:nvSpPr>
        <p:spPr>
          <a:xfrm>
            <a:off x="4777384" y="3348632"/>
            <a:ext cx="910313" cy="4312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24" name="多人建立群组…"/>
          <p:cNvSpPr/>
          <p:nvPr/>
        </p:nvSpPr>
        <p:spPr>
          <a:xfrm>
            <a:off x="5831086" y="3460603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sz="1690"/>
              <a:t>多设备</a:t>
            </a:r>
            <a:r>
              <a:rPr sz="1690"/>
              <a:t>建立群组</a:t>
            </a:r>
            <a:endParaRPr sz="1690"/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90"/>
              <a:t>并可提高语音识别率</a:t>
            </a:r>
            <a:endParaRPr sz="1690"/>
          </a:p>
        </p:txBody>
      </p:sp>
      <p:sp>
        <p:nvSpPr>
          <p:cNvPr id="39" name="矩形 38"/>
          <p:cNvSpPr/>
          <p:nvPr/>
        </p:nvSpPr>
        <p:spPr>
          <a:xfrm>
            <a:off x="8027455" y="632766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入口界面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565432" y="5842806"/>
            <a:ext cx="573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dirty="0"/>
              <a:t>1</a:t>
            </a:r>
            <a:endParaRPr lang="zh-CN" altLang="en-US" sz="6000" dirty="0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725" y="0"/>
            <a:ext cx="3523002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00.png" descr="00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033693" y="767344"/>
            <a:ext cx="3054758" cy="52127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8" name="线条"/>
          <p:cNvSpPr/>
          <p:nvPr/>
        </p:nvSpPr>
        <p:spPr>
          <a:xfrm flipV="1">
            <a:off x="4571999" y="2190006"/>
            <a:ext cx="1071703" cy="587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29" name="多人建群密码"/>
          <p:cNvSpPr/>
          <p:nvPr/>
        </p:nvSpPr>
        <p:spPr>
          <a:xfrm>
            <a:off x="5706070" y="1835400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多人建群密码</a:t>
            </a:r>
            <a:endParaRPr sz="1545"/>
          </a:p>
        </p:txBody>
      </p:sp>
      <p:sp>
        <p:nvSpPr>
          <p:cNvPr id="2" name="矩形 1"/>
          <p:cNvSpPr/>
          <p:nvPr/>
        </p:nvSpPr>
        <p:spPr>
          <a:xfrm>
            <a:off x="8027455" y="632766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入口界面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5432" y="5842806"/>
            <a:ext cx="573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dirty="0"/>
              <a:t>1</a:t>
            </a:r>
            <a:endParaRPr lang="zh-CN" altLang="en-US" sz="6000" dirty="0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1202" y="0"/>
            <a:ext cx="3523002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2" name="1.png" descr="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995910" y="742005"/>
            <a:ext cx="3045788" cy="51912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" name="线条"/>
          <p:cNvSpPr/>
          <p:nvPr/>
        </p:nvSpPr>
        <p:spPr>
          <a:xfrm flipV="1">
            <a:off x="5015344" y="1142198"/>
            <a:ext cx="1574397" cy="8978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34" name="实时识别录音…"/>
          <p:cNvSpPr/>
          <p:nvPr/>
        </p:nvSpPr>
        <p:spPr>
          <a:xfrm>
            <a:off x="6589157" y="742060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90"/>
              <a:t>实时识别录音</a:t>
            </a:r>
            <a:endParaRPr sz="1690"/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90"/>
              <a:t>形成滚动字幕</a:t>
            </a:r>
            <a:endParaRPr sz="1690"/>
          </a:p>
        </p:txBody>
      </p:sp>
      <p:sp>
        <p:nvSpPr>
          <p:cNvPr id="135" name="控制滚动字幕"/>
          <p:cNvSpPr/>
          <p:nvPr/>
        </p:nvSpPr>
        <p:spPr>
          <a:xfrm>
            <a:off x="6589157" y="2131719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控制滚动字幕</a:t>
            </a:r>
            <a:endParaRPr sz="1545"/>
          </a:p>
        </p:txBody>
      </p:sp>
      <p:sp>
        <p:nvSpPr>
          <p:cNvPr id="136" name="线条"/>
          <p:cNvSpPr/>
          <p:nvPr/>
        </p:nvSpPr>
        <p:spPr>
          <a:xfrm flipV="1">
            <a:off x="4524037" y="2481057"/>
            <a:ext cx="2056170" cy="4519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37" name="线条"/>
          <p:cNvSpPr/>
          <p:nvPr/>
        </p:nvSpPr>
        <p:spPr>
          <a:xfrm flipH="1" flipV="1">
            <a:off x="2612507" y="1399799"/>
            <a:ext cx="550173" cy="196014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38" name="编辑纠正文本"/>
          <p:cNvSpPr/>
          <p:nvPr/>
        </p:nvSpPr>
        <p:spPr>
          <a:xfrm>
            <a:off x="6589157" y="3712274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编辑纠正文本</a:t>
            </a:r>
            <a:endParaRPr sz="1545"/>
          </a:p>
        </p:txBody>
      </p:sp>
      <p:sp>
        <p:nvSpPr>
          <p:cNvPr id="139" name="线条"/>
          <p:cNvSpPr/>
          <p:nvPr/>
        </p:nvSpPr>
        <p:spPr>
          <a:xfrm>
            <a:off x="6015470" y="3513413"/>
            <a:ext cx="534530" cy="5345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40" name="拍照识别文字"/>
          <p:cNvSpPr/>
          <p:nvPr/>
        </p:nvSpPr>
        <p:spPr>
          <a:xfrm>
            <a:off x="6589157" y="5292829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拍照识别文字</a:t>
            </a:r>
            <a:endParaRPr sz="1545"/>
          </a:p>
        </p:txBody>
      </p:sp>
      <p:sp>
        <p:nvSpPr>
          <p:cNvPr id="141" name="线条"/>
          <p:cNvSpPr/>
          <p:nvPr/>
        </p:nvSpPr>
        <p:spPr>
          <a:xfrm>
            <a:off x="4936582" y="3679101"/>
            <a:ext cx="1599706" cy="20438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42" name="打开知识图谱页面"/>
          <p:cNvSpPr/>
          <p:nvPr/>
        </p:nvSpPr>
        <p:spPr>
          <a:xfrm>
            <a:off x="275868" y="829671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2">
              <a:hueOff val="167855"/>
              <a:satOff val="17755"/>
              <a:lumOff val="-16667"/>
            </a:schemeClr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打开知识图谱页面</a:t>
            </a:r>
            <a:endParaRPr sz="1545"/>
          </a:p>
        </p:txBody>
      </p:sp>
      <p:sp>
        <p:nvSpPr>
          <p:cNvPr id="143" name="实时显示关键词"/>
          <p:cNvSpPr/>
          <p:nvPr/>
        </p:nvSpPr>
        <p:spPr>
          <a:xfrm>
            <a:off x="275868" y="2219330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实时显示关键词</a:t>
            </a:r>
            <a:endParaRPr sz="1545"/>
          </a:p>
        </p:txBody>
      </p:sp>
      <p:sp>
        <p:nvSpPr>
          <p:cNvPr id="144" name="感知生僻词…"/>
          <p:cNvSpPr/>
          <p:nvPr/>
        </p:nvSpPr>
        <p:spPr>
          <a:xfrm>
            <a:off x="275868" y="3799885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90"/>
              <a:t>感知生僻词</a:t>
            </a:r>
            <a:endParaRPr sz="1690"/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90"/>
              <a:t>自动搜索词义</a:t>
            </a:r>
            <a:endParaRPr sz="1690"/>
          </a:p>
        </p:txBody>
      </p:sp>
      <p:sp>
        <p:nvSpPr>
          <p:cNvPr id="145" name="打开文档和摘要页面"/>
          <p:cNvSpPr/>
          <p:nvPr/>
        </p:nvSpPr>
        <p:spPr>
          <a:xfrm>
            <a:off x="275868" y="5380439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2">
              <a:hueOff val="167855"/>
              <a:satOff val="17755"/>
              <a:lumOff val="-16667"/>
            </a:schemeClr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打开文档和摘要页面</a:t>
            </a:r>
            <a:endParaRPr sz="1545"/>
          </a:p>
        </p:txBody>
      </p:sp>
      <p:sp>
        <p:nvSpPr>
          <p:cNvPr id="146" name="线条"/>
          <p:cNvSpPr/>
          <p:nvPr/>
        </p:nvSpPr>
        <p:spPr>
          <a:xfrm flipH="1" flipV="1">
            <a:off x="2612507" y="2882127"/>
            <a:ext cx="535505" cy="90729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47" name="线条"/>
          <p:cNvSpPr/>
          <p:nvPr/>
        </p:nvSpPr>
        <p:spPr>
          <a:xfrm flipH="1" flipV="1">
            <a:off x="2692874" y="4284088"/>
            <a:ext cx="373620" cy="3736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48" name="线条"/>
          <p:cNvSpPr/>
          <p:nvPr/>
        </p:nvSpPr>
        <p:spPr>
          <a:xfrm flipH="1">
            <a:off x="2549310" y="5758204"/>
            <a:ext cx="4600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39" name="矩形 38"/>
          <p:cNvSpPr/>
          <p:nvPr/>
        </p:nvSpPr>
        <p:spPr>
          <a:xfrm>
            <a:off x="8027455" y="6327663"/>
            <a:ext cx="716280" cy="306705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主界面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565432" y="5842806"/>
            <a:ext cx="5730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dirty="0"/>
              <a:t>2</a:t>
            </a:r>
            <a:endParaRPr lang="en-US" altLang="zh-CN" sz="6000" dirty="0"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1202" y="0"/>
            <a:ext cx="3523002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2.png" descr="2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016560" y="744756"/>
            <a:ext cx="3032397" cy="52508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线条"/>
          <p:cNvSpPr/>
          <p:nvPr/>
        </p:nvSpPr>
        <p:spPr>
          <a:xfrm flipV="1">
            <a:off x="5015344" y="1142198"/>
            <a:ext cx="1574397" cy="8978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53" name="实时识别录音…"/>
          <p:cNvSpPr/>
          <p:nvPr/>
        </p:nvSpPr>
        <p:spPr>
          <a:xfrm>
            <a:off x="6661547" y="738885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90"/>
              <a:t>实时识别录音</a:t>
            </a:r>
            <a:endParaRPr sz="1690"/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90"/>
              <a:t>形成滚动字幕</a:t>
            </a:r>
            <a:endParaRPr sz="1690"/>
          </a:p>
        </p:txBody>
      </p:sp>
      <p:sp>
        <p:nvSpPr>
          <p:cNvPr id="154" name="标记知识图谱结点"/>
          <p:cNvSpPr/>
          <p:nvPr/>
        </p:nvSpPr>
        <p:spPr>
          <a:xfrm>
            <a:off x="6661547" y="3709099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标记知识图谱结点</a:t>
            </a:r>
            <a:endParaRPr sz="1545"/>
          </a:p>
        </p:txBody>
      </p:sp>
      <p:sp>
        <p:nvSpPr>
          <p:cNvPr id="155" name="线条"/>
          <p:cNvSpPr/>
          <p:nvPr/>
        </p:nvSpPr>
        <p:spPr>
          <a:xfrm flipV="1">
            <a:off x="5872595" y="4046338"/>
            <a:ext cx="657314" cy="44934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56" name="编辑知识图谱内容"/>
          <p:cNvSpPr/>
          <p:nvPr/>
        </p:nvSpPr>
        <p:spPr>
          <a:xfrm>
            <a:off x="6661547" y="5289654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编辑知识图谱内容</a:t>
            </a:r>
            <a:endParaRPr sz="1545"/>
          </a:p>
        </p:txBody>
      </p:sp>
      <p:sp>
        <p:nvSpPr>
          <p:cNvPr id="157" name="线条"/>
          <p:cNvSpPr/>
          <p:nvPr/>
        </p:nvSpPr>
        <p:spPr>
          <a:xfrm>
            <a:off x="4925664" y="4716480"/>
            <a:ext cx="1605263" cy="8207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58" name="搜索指定的关键词"/>
          <p:cNvSpPr/>
          <p:nvPr/>
        </p:nvSpPr>
        <p:spPr>
          <a:xfrm>
            <a:off x="348258" y="2216155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搜索指定的关键词</a:t>
            </a:r>
            <a:endParaRPr sz="1545"/>
          </a:p>
        </p:txBody>
      </p:sp>
      <p:sp>
        <p:nvSpPr>
          <p:cNvPr id="159" name="保存知识图谱"/>
          <p:cNvSpPr/>
          <p:nvPr/>
        </p:nvSpPr>
        <p:spPr>
          <a:xfrm>
            <a:off x="348258" y="5145093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保存知识图谱</a:t>
            </a:r>
            <a:endParaRPr sz="1545"/>
          </a:p>
        </p:txBody>
      </p:sp>
      <p:sp>
        <p:nvSpPr>
          <p:cNvPr id="160" name="线条"/>
          <p:cNvSpPr/>
          <p:nvPr/>
        </p:nvSpPr>
        <p:spPr>
          <a:xfrm flipH="1" flipV="1">
            <a:off x="2612507" y="2882127"/>
            <a:ext cx="825381" cy="14303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61" name="线条"/>
          <p:cNvSpPr/>
          <p:nvPr/>
        </p:nvSpPr>
        <p:spPr>
          <a:xfrm flipH="1">
            <a:off x="2620360" y="5463524"/>
            <a:ext cx="8176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62" name="线条"/>
          <p:cNvSpPr/>
          <p:nvPr/>
        </p:nvSpPr>
        <p:spPr>
          <a:xfrm flipH="1">
            <a:off x="2629290" y="5463524"/>
            <a:ext cx="8176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63" name="线条"/>
          <p:cNvSpPr/>
          <p:nvPr/>
        </p:nvSpPr>
        <p:spPr>
          <a:xfrm flipH="1">
            <a:off x="2638219" y="5463524"/>
            <a:ext cx="8176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64" name="线条"/>
          <p:cNvSpPr/>
          <p:nvPr/>
        </p:nvSpPr>
        <p:spPr>
          <a:xfrm flipH="1">
            <a:off x="2647149" y="5463524"/>
            <a:ext cx="8176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65" name="线条"/>
          <p:cNvSpPr/>
          <p:nvPr/>
        </p:nvSpPr>
        <p:spPr>
          <a:xfrm flipH="1">
            <a:off x="2656079" y="5463524"/>
            <a:ext cx="10044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66" name="从图谱库中…"/>
          <p:cNvSpPr/>
          <p:nvPr/>
        </p:nvSpPr>
        <p:spPr>
          <a:xfrm>
            <a:off x="348258" y="3947575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90"/>
              <a:t>从图谱库中</a:t>
            </a:r>
            <a:endParaRPr sz="1690"/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90"/>
              <a:t>查看知识图谱</a:t>
            </a:r>
            <a:endParaRPr sz="1690"/>
          </a:p>
        </p:txBody>
      </p:sp>
      <p:sp>
        <p:nvSpPr>
          <p:cNvPr id="167" name="线条"/>
          <p:cNvSpPr/>
          <p:nvPr/>
        </p:nvSpPr>
        <p:spPr>
          <a:xfrm flipH="1" flipV="1">
            <a:off x="2616697" y="4482080"/>
            <a:ext cx="1185924" cy="5837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39" name="矩形 38"/>
          <p:cNvSpPr/>
          <p:nvPr/>
        </p:nvSpPr>
        <p:spPr>
          <a:xfrm>
            <a:off x="8027455" y="6327663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知识图谱界面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565432" y="5842806"/>
            <a:ext cx="5730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dirty="0"/>
              <a:t>3</a:t>
            </a:r>
            <a:endParaRPr lang="en-US" altLang="zh-CN" sz="6000" dirty="0"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6127" y="0"/>
            <a:ext cx="3523002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0" name="3.png" descr="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985451" y="760274"/>
            <a:ext cx="3064546" cy="52160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1" name="线条"/>
          <p:cNvSpPr/>
          <p:nvPr/>
        </p:nvSpPr>
        <p:spPr>
          <a:xfrm>
            <a:off x="6060118" y="2316835"/>
            <a:ext cx="459195" cy="4591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72" name="历史录音播放控制"/>
          <p:cNvSpPr/>
          <p:nvPr/>
        </p:nvSpPr>
        <p:spPr>
          <a:xfrm>
            <a:off x="6661547" y="2569470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历史录音播放控制</a:t>
            </a:r>
            <a:endParaRPr sz="1545"/>
          </a:p>
        </p:txBody>
      </p:sp>
      <p:sp>
        <p:nvSpPr>
          <p:cNvPr id="173" name="历史录音查看列表"/>
          <p:cNvSpPr/>
          <p:nvPr/>
        </p:nvSpPr>
        <p:spPr>
          <a:xfrm>
            <a:off x="6661547" y="4227021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历史录音查看列表</a:t>
            </a:r>
            <a:endParaRPr sz="1545"/>
          </a:p>
        </p:txBody>
      </p:sp>
      <p:sp>
        <p:nvSpPr>
          <p:cNvPr id="174" name="线条"/>
          <p:cNvSpPr/>
          <p:nvPr/>
        </p:nvSpPr>
        <p:spPr>
          <a:xfrm flipV="1">
            <a:off x="5890070" y="4559582"/>
            <a:ext cx="637298" cy="8534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75" name="整理文档列表"/>
          <p:cNvSpPr/>
          <p:nvPr/>
        </p:nvSpPr>
        <p:spPr>
          <a:xfrm>
            <a:off x="348258" y="2569470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整理文档列表</a:t>
            </a:r>
            <a:endParaRPr sz="1545"/>
          </a:p>
        </p:txBody>
      </p:sp>
      <p:sp>
        <p:nvSpPr>
          <p:cNvPr id="176" name="线条"/>
          <p:cNvSpPr/>
          <p:nvPr/>
        </p:nvSpPr>
        <p:spPr>
          <a:xfrm flipH="1">
            <a:off x="2547869" y="2928403"/>
            <a:ext cx="4346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177" name="自动摘要列表"/>
          <p:cNvSpPr/>
          <p:nvPr/>
        </p:nvSpPr>
        <p:spPr>
          <a:xfrm>
            <a:off x="348258" y="4227021"/>
            <a:ext cx="2196634" cy="654240"/>
          </a:xfrm>
          <a:prstGeom prst="roundRect">
            <a:avLst>
              <a:gd name="adj" fmla="val 2908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8" tIns="35718" rIns="35718" bIns="35718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545"/>
              <a:t>自动摘要列表</a:t>
            </a:r>
            <a:endParaRPr sz="1545"/>
          </a:p>
        </p:txBody>
      </p:sp>
      <p:sp>
        <p:nvSpPr>
          <p:cNvPr id="178" name="线条"/>
          <p:cNvSpPr/>
          <p:nvPr/>
        </p:nvSpPr>
        <p:spPr>
          <a:xfrm flipH="1">
            <a:off x="2614419" y="4065664"/>
            <a:ext cx="438107" cy="4381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90"/>
          </a:p>
        </p:txBody>
      </p:sp>
      <p:sp>
        <p:nvSpPr>
          <p:cNvPr id="39" name="矩形 38"/>
          <p:cNvSpPr/>
          <p:nvPr/>
        </p:nvSpPr>
        <p:spPr>
          <a:xfrm>
            <a:off x="8027455" y="6327663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关键词界面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5432" y="5842806"/>
            <a:ext cx="5730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dirty="0"/>
              <a:t>4</a:t>
            </a:r>
            <a:endParaRPr lang="en-US" altLang="zh-CN" sz="6000" dirty="0"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22" descr="khal-bann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740" y="-43180"/>
            <a:ext cx="25158065" cy="69443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78740" y="-58420"/>
            <a:ext cx="9215120" cy="694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015"/>
          </a:p>
        </p:txBody>
      </p:sp>
      <p:sp>
        <p:nvSpPr>
          <p:cNvPr id="15" name="TextBox 1"/>
          <p:cNvSpPr txBox="1"/>
          <p:nvPr/>
        </p:nvSpPr>
        <p:spPr>
          <a:xfrm>
            <a:off x="3361875" y="3015462"/>
            <a:ext cx="24206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-简" panose="02000000000000000000" charset="-122"/>
                <a:ea typeface="黑体-简" panose="02000000000000000000" charset="-122"/>
                <a:cs typeface="+mn-cs"/>
              </a:rPr>
              <a:t>技术创新</a:t>
            </a:r>
            <a:endParaRPr kumimoji="0" lang="zh-CN" altLang="en-US" sz="44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-简" panose="02000000000000000000" charset="-122"/>
              <a:ea typeface="黑体-简" panose="02000000000000000000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16082" y="1875518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项目背景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2733159" y="1946662"/>
            <a:ext cx="646247" cy="646249"/>
          </a:xfrm>
          <a:prstGeom prst="ellipse">
            <a:avLst/>
          </a:prstGeom>
          <a:solidFill>
            <a:srgbClr val="FFB8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2733155" y="3230321"/>
            <a:ext cx="646247" cy="646251"/>
          </a:xfrm>
          <a:prstGeom prst="ellipse">
            <a:avLst/>
          </a:prstGeom>
          <a:solidFill>
            <a:srgbClr val="E8707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733156" y="4513984"/>
            <a:ext cx="646247" cy="650679"/>
          </a:xfrm>
          <a:prstGeom prst="ellipse">
            <a:avLst/>
          </a:prstGeom>
          <a:solidFill>
            <a:srgbClr val="01ACB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2733157" y="5797645"/>
            <a:ext cx="646245" cy="655101"/>
          </a:xfrm>
          <a:prstGeom prst="ellipse">
            <a:avLst/>
          </a:prstGeom>
          <a:solidFill>
            <a:srgbClr val="4472C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478203" y="314157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项目结构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516082" y="4480220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技术创新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516082" y="5746276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前景展望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8905" y="182880"/>
            <a:ext cx="1177824" cy="14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16082" y="612503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主题分析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733159" y="672852"/>
            <a:ext cx="646247" cy="646249"/>
          </a:xfrm>
          <a:prstGeom prst="ellipse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11455" y="1590040"/>
            <a:ext cx="8737600" cy="3832860"/>
            <a:chOff x="815" y="882"/>
            <a:chExt cx="10626" cy="4661"/>
          </a:xfrm>
        </p:grpSpPr>
        <p:pic>
          <p:nvPicPr>
            <p:cNvPr id="27" name="图片 27"/>
            <p:cNvPicPr>
              <a:picLocks noChangeAspect="1"/>
            </p:cNvPicPr>
            <p:nvPr/>
          </p:nvPicPr>
          <p:blipFill>
            <a:blip r:embed="rId1"/>
            <a:srcRect t="1659" r="573"/>
            <a:stretch>
              <a:fillRect/>
            </a:stretch>
          </p:blipFill>
          <p:spPr>
            <a:xfrm>
              <a:off x="815" y="1247"/>
              <a:ext cx="4868" cy="422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8" name="图片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7" y="882"/>
              <a:ext cx="4824" cy="2153"/>
            </a:xfrm>
            <a:prstGeom prst="rect">
              <a:avLst/>
            </a:prstGeom>
          </p:spPr>
        </p:pic>
        <p:pic>
          <p:nvPicPr>
            <p:cNvPr id="32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7" y="3139"/>
              <a:ext cx="4824" cy="2404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24" name="组合 23"/>
          <p:cNvGrpSpPr/>
          <p:nvPr/>
        </p:nvGrpSpPr>
        <p:grpSpPr>
          <a:xfrm>
            <a:off x="304165" y="5908675"/>
            <a:ext cx="1993900" cy="772160"/>
            <a:chOff x="381" y="6053"/>
            <a:chExt cx="3140" cy="1216"/>
          </a:xfrm>
        </p:grpSpPr>
        <p:sp>
          <p:nvSpPr>
            <p:cNvPr id="11" name="流程图: 可选过程 10"/>
            <p:cNvSpPr/>
            <p:nvPr/>
          </p:nvSpPr>
          <p:spPr>
            <a:xfrm>
              <a:off x="381" y="6053"/>
              <a:ext cx="3140" cy="1216"/>
            </a:xfrm>
            <a:prstGeom prst="flowChartAlternateProcess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15" y="6412"/>
              <a:ext cx="227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音频片段预处理</a:t>
              </a:r>
              <a:endParaRPr lang="zh-CN" altLang="en-US" sz="14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520950" y="5908675"/>
            <a:ext cx="2084705" cy="772160"/>
            <a:chOff x="3872" y="6053"/>
            <a:chExt cx="3283" cy="1216"/>
          </a:xfrm>
        </p:grpSpPr>
        <p:sp>
          <p:nvSpPr>
            <p:cNvPr id="10" name="流程图: 可选过程 9"/>
            <p:cNvSpPr/>
            <p:nvPr/>
          </p:nvSpPr>
          <p:spPr>
            <a:xfrm>
              <a:off x="3872" y="6053"/>
              <a:ext cx="3140" cy="1216"/>
            </a:xfrm>
            <a:prstGeom prst="flowChartAlternateProcess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069" y="6244"/>
              <a:ext cx="308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经FSMN模型得到音频片段字词概率大小</a:t>
              </a:r>
              <a:endParaRPr lang="zh-CN" altLang="en-US" sz="14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36465" y="5905500"/>
            <a:ext cx="2243455" cy="772160"/>
            <a:chOff x="7361" y="6048"/>
            <a:chExt cx="3533" cy="1216"/>
          </a:xfrm>
        </p:grpSpPr>
        <p:sp>
          <p:nvSpPr>
            <p:cNvPr id="12" name="流程图: 可选过程 11"/>
            <p:cNvSpPr/>
            <p:nvPr/>
          </p:nvSpPr>
          <p:spPr>
            <a:xfrm>
              <a:off x="7361" y="6048"/>
              <a:ext cx="3140" cy="1216"/>
            </a:xfrm>
            <a:prstGeom prst="flowChartAlternateProcess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403" y="6413"/>
              <a:ext cx="349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大概率字词按顺序合成</a:t>
              </a:r>
              <a:endParaRPr lang="zh-CN" altLang="en-US" sz="14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955155" y="5908675"/>
            <a:ext cx="2242820" cy="772160"/>
            <a:chOff x="10855" y="6053"/>
            <a:chExt cx="3532" cy="1216"/>
          </a:xfrm>
        </p:grpSpPr>
        <p:sp>
          <p:nvSpPr>
            <p:cNvPr id="14" name="流程图: 可选过程 13"/>
            <p:cNvSpPr/>
            <p:nvPr/>
          </p:nvSpPr>
          <p:spPr>
            <a:xfrm>
              <a:off x="10855" y="6053"/>
              <a:ext cx="3140" cy="1216"/>
            </a:xfrm>
            <a:prstGeom prst="flowChartAlternateProcess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896" y="6414"/>
              <a:ext cx="349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搜索词库筛选正确字词</a:t>
              </a:r>
              <a:endParaRPr lang="zh-CN" altLang="en-US" sz="14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cxnSp>
        <p:nvCxnSpPr>
          <p:cNvPr id="19" name="直接箭头连接符 18"/>
          <p:cNvCxnSpPr/>
          <p:nvPr/>
        </p:nvCxnSpPr>
        <p:spPr>
          <a:xfrm>
            <a:off x="2233930" y="6289675"/>
            <a:ext cx="37655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446270" y="6294755"/>
            <a:ext cx="37655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660515" y="6294755"/>
            <a:ext cx="37655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67640" y="1590040"/>
            <a:ext cx="8933180" cy="4108973"/>
            <a:chOff x="2059" y="1426"/>
            <a:chExt cx="9166" cy="4216"/>
          </a:xfrm>
        </p:grpSpPr>
        <p:pic>
          <p:nvPicPr>
            <p:cNvPr id="48" name="图片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9" y="1426"/>
              <a:ext cx="9166" cy="411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897" y="5359"/>
              <a:ext cx="3491" cy="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FSMN模型中的学得的过滤器</a:t>
              </a:r>
              <a:endParaRPr lang="zh-CN" altLang="en-US" sz="12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pic>
        <p:nvPicPr>
          <p:cNvPr id="31" name="图片 30" descr="07D8A538FE185E7A4F4334135A886F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33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34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472475" y="177053"/>
            <a:ext cx="292989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语音识别模块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3220" y="711835"/>
            <a:ext cx="4348480" cy="61760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组合 25"/>
          <p:cNvGrpSpPr/>
          <p:nvPr/>
        </p:nvGrpSpPr>
        <p:grpSpPr>
          <a:xfrm>
            <a:off x="5974080" y="2341880"/>
            <a:ext cx="2598420" cy="625475"/>
            <a:chOff x="6238" y="904"/>
            <a:chExt cx="3155" cy="985"/>
          </a:xfrm>
        </p:grpSpPr>
        <p:sp>
          <p:nvSpPr>
            <p:cNvPr id="11" name="矩形 10"/>
            <p:cNvSpPr/>
            <p:nvPr/>
          </p:nvSpPr>
          <p:spPr>
            <a:xfrm>
              <a:off x="6354" y="904"/>
              <a:ext cx="2894" cy="98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38" y="1155"/>
              <a:ext cx="31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分布式语音采样</a:t>
              </a:r>
              <a:endPara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63285" y="5156200"/>
            <a:ext cx="2598420" cy="625475"/>
            <a:chOff x="6223" y="5299"/>
            <a:chExt cx="3155" cy="985"/>
          </a:xfrm>
        </p:grpSpPr>
        <p:sp>
          <p:nvSpPr>
            <p:cNvPr id="16" name="矩形 15"/>
            <p:cNvSpPr/>
            <p:nvPr/>
          </p:nvSpPr>
          <p:spPr>
            <a:xfrm>
              <a:off x="6354" y="5299"/>
              <a:ext cx="2894" cy="98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223" y="5550"/>
              <a:ext cx="31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最大相似度的语音增强</a:t>
              </a:r>
              <a:endPara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963920" y="3761105"/>
            <a:ext cx="2598420" cy="625475"/>
            <a:chOff x="6222" y="3102"/>
            <a:chExt cx="3155" cy="985"/>
          </a:xfrm>
        </p:grpSpPr>
        <p:sp>
          <p:nvSpPr>
            <p:cNvPr id="12" name="矩形 11"/>
            <p:cNvSpPr/>
            <p:nvPr/>
          </p:nvSpPr>
          <p:spPr>
            <a:xfrm>
              <a:off x="6354" y="3102"/>
              <a:ext cx="2894" cy="98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222" y="3334"/>
              <a:ext cx="31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低信噪比语音端点检测</a:t>
              </a:r>
              <a:endPara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sp>
        <p:nvSpPr>
          <p:cNvPr id="71" name="Arrow: Chevron 47"/>
          <p:cNvSpPr/>
          <p:nvPr/>
        </p:nvSpPr>
        <p:spPr>
          <a:xfrm rot="5400000">
            <a:off x="7069455" y="3079750"/>
            <a:ext cx="408305" cy="568325"/>
          </a:xfrm>
          <a:prstGeom prst="chevron">
            <a:avLst/>
          </a:prstGeom>
          <a:solidFill>
            <a:srgbClr val="01ADB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row: Chevron 47"/>
          <p:cNvSpPr/>
          <p:nvPr/>
        </p:nvSpPr>
        <p:spPr>
          <a:xfrm rot="5400000">
            <a:off x="7056755" y="4486910"/>
            <a:ext cx="408305" cy="568325"/>
          </a:xfrm>
          <a:prstGeom prst="chevron">
            <a:avLst/>
          </a:prstGeom>
          <a:solidFill>
            <a:srgbClr val="01ADB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439035"/>
            <a:ext cx="5807075" cy="2721610"/>
          </a:xfrm>
          <a:prstGeom prst="rect">
            <a:avLst/>
          </a:prstGeom>
        </p:spPr>
      </p:pic>
      <p:pic>
        <p:nvPicPr>
          <p:cNvPr id="13" name="图片 12" descr="07D8A538FE185E7A4F4334135A886F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045" y="177165"/>
            <a:ext cx="1177570" cy="1440000"/>
          </a:xfrm>
          <a:prstGeom prst="rect">
            <a:avLst/>
          </a:prstGeom>
        </p:spPr>
      </p:pic>
      <p:grpSp>
        <p:nvGrpSpPr>
          <p:cNvPr id="14" name="Group 25"/>
          <p:cNvGrpSpPr/>
          <p:nvPr/>
        </p:nvGrpSpPr>
        <p:grpSpPr>
          <a:xfrm>
            <a:off x="-29210" y="235585"/>
            <a:ext cx="2486025" cy="476250"/>
            <a:chOff x="2066413" y="3474714"/>
            <a:chExt cx="8195187" cy="71126"/>
          </a:xfrm>
        </p:grpSpPr>
        <p:sp>
          <p:nvSpPr>
            <p:cNvPr id="15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456600" y="177053"/>
            <a:ext cx="292989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音源择优</a:t>
            </a:r>
            <a:r>
              <a:rPr lang="zh-CN"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模块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3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684530"/>
            <a:ext cx="5278120" cy="61468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65125" y="5608320"/>
            <a:ext cx="1646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dirty="0">
                <a:latin typeface="微软雅黑" panose="020B0703020204020201" pitchFamily="34" charset="-122"/>
                <a:ea typeface="微软雅黑" panose="020B0703020204020201" pitchFamily="34" charset="-122"/>
              </a:rPr>
              <a:t>CRNN</a:t>
            </a:r>
            <a:r>
              <a:rPr lang="zh-CN" altLang="en-US" sz="1400" dirty="0">
                <a:latin typeface="微软雅黑" panose="020B0703020204020201" pitchFamily="34" charset="-122"/>
                <a:ea typeface="微软雅黑" panose="020B0703020204020201" pitchFamily="34" charset="-122"/>
              </a:rPr>
              <a:t>模型</a:t>
            </a:r>
            <a:endParaRPr lang="zh-CN" altLang="en-US" sz="1400" dirty="0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253355" y="3551555"/>
            <a:ext cx="3556000" cy="501976"/>
            <a:chOff x="7959" y="3737"/>
            <a:chExt cx="3775" cy="999"/>
          </a:xfrm>
        </p:grpSpPr>
        <p:sp>
          <p:nvSpPr>
            <p:cNvPr id="16" name="矩形 15"/>
            <p:cNvSpPr/>
            <p:nvPr/>
          </p:nvSpPr>
          <p:spPr>
            <a:xfrm>
              <a:off x="7959" y="3737"/>
              <a:ext cx="3775" cy="999"/>
            </a:xfrm>
            <a:prstGeom prst="rect">
              <a:avLst/>
            </a:prstGeom>
            <a:solidFill>
              <a:schemeClr val="accent1"/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179" y="3941"/>
              <a:ext cx="3443" cy="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为特征序列预测标签分布</a:t>
              </a:r>
              <a:endParaRPr lang="zh-CN" altLang="en-US" sz="20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268595" y="4705350"/>
            <a:ext cx="3556000" cy="533941"/>
            <a:chOff x="7998" y="5654"/>
            <a:chExt cx="3775" cy="999"/>
          </a:xfrm>
        </p:grpSpPr>
        <p:sp>
          <p:nvSpPr>
            <p:cNvPr id="22" name="矩形 21"/>
            <p:cNvSpPr/>
            <p:nvPr/>
          </p:nvSpPr>
          <p:spPr>
            <a:xfrm>
              <a:off x="7998" y="5654"/>
              <a:ext cx="3775" cy="999"/>
            </a:xfrm>
            <a:prstGeom prst="rect">
              <a:avLst/>
            </a:prstGeom>
            <a:solidFill>
              <a:schemeClr val="accent1"/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58" y="5867"/>
              <a:ext cx="3715" cy="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选择最高概率标签序列预测</a:t>
              </a:r>
              <a:endParaRPr lang="zh-CN" altLang="en-US" sz="20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sp>
        <p:nvSpPr>
          <p:cNvPr id="71" name="Arrow: Chevron 47"/>
          <p:cNvSpPr/>
          <p:nvPr/>
        </p:nvSpPr>
        <p:spPr>
          <a:xfrm rot="5400000">
            <a:off x="6817360" y="2856230"/>
            <a:ext cx="408305" cy="5835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Chevron 47"/>
          <p:cNvSpPr/>
          <p:nvPr/>
        </p:nvSpPr>
        <p:spPr>
          <a:xfrm rot="5400000">
            <a:off x="6817360" y="4087495"/>
            <a:ext cx="408305" cy="5835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243830" y="2202180"/>
            <a:ext cx="3556000" cy="542842"/>
            <a:chOff x="7959" y="2085"/>
            <a:chExt cx="3775" cy="999"/>
          </a:xfrm>
        </p:grpSpPr>
        <p:sp>
          <p:nvSpPr>
            <p:cNvPr id="17" name="矩形 16"/>
            <p:cNvSpPr/>
            <p:nvPr/>
          </p:nvSpPr>
          <p:spPr>
            <a:xfrm>
              <a:off x="7959" y="2085"/>
              <a:ext cx="3775" cy="999"/>
            </a:xfrm>
            <a:prstGeom prst="rect">
              <a:avLst/>
            </a:prstGeom>
            <a:solidFill>
              <a:schemeClr val="accent1"/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338" y="2295"/>
              <a:ext cx="3155" cy="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提取输入图像特征序列</a:t>
              </a:r>
              <a:endParaRPr lang="zh-CN" altLang="en-US" sz="20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pic>
        <p:nvPicPr>
          <p:cNvPr id="15" name="图片 14" descr="07D8A538FE185E7A4F4334135A886F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24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25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2472475" y="177053"/>
            <a:ext cx="292989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图文识别</a:t>
            </a:r>
            <a:r>
              <a:rPr lang="zh-CN"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模块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1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01165"/>
            <a:ext cx="5389245" cy="37928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组合 10"/>
          <p:cNvGrpSpPr/>
          <p:nvPr/>
        </p:nvGrpSpPr>
        <p:grpSpPr>
          <a:xfrm>
            <a:off x="90170" y="1308100"/>
            <a:ext cx="4235450" cy="4740275"/>
            <a:chOff x="6956" y="1150"/>
            <a:chExt cx="6280" cy="6675"/>
          </a:xfrm>
        </p:grpSpPr>
        <p:pic>
          <p:nvPicPr>
            <p:cNvPr id="29" name="图片 2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956" y="1150"/>
              <a:ext cx="6197" cy="2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图片 3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5" t="8674" r="3099" b="9802"/>
            <a:stretch>
              <a:fillRect/>
            </a:stretch>
          </p:blipFill>
          <p:spPr>
            <a:xfrm>
              <a:off x="7142" y="3575"/>
              <a:ext cx="6095" cy="4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4850765" y="3486785"/>
            <a:ext cx="3922395" cy="574040"/>
            <a:chOff x="8022" y="3517"/>
            <a:chExt cx="4873" cy="904"/>
          </a:xfrm>
        </p:grpSpPr>
        <p:sp>
          <p:nvSpPr>
            <p:cNvPr id="20" name="流程图: 可选过程 19"/>
            <p:cNvSpPr/>
            <p:nvPr/>
          </p:nvSpPr>
          <p:spPr>
            <a:xfrm>
              <a:off x="8022" y="3517"/>
              <a:ext cx="4873" cy="904"/>
            </a:xfrm>
            <a:prstGeom prst="flowChartAlternateProcess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02" y="3723"/>
              <a:ext cx="402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使用LCSTS数据集训练模型</a:t>
              </a:r>
              <a:endPara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00245" y="4693920"/>
            <a:ext cx="4607560" cy="565785"/>
            <a:chOff x="7453" y="5308"/>
            <a:chExt cx="5723" cy="891"/>
          </a:xfrm>
        </p:grpSpPr>
        <p:sp>
          <p:nvSpPr>
            <p:cNvPr id="21" name="流程图: 可选过程 20"/>
            <p:cNvSpPr/>
            <p:nvPr/>
          </p:nvSpPr>
          <p:spPr>
            <a:xfrm>
              <a:off x="7453" y="5308"/>
              <a:ext cx="5722" cy="891"/>
            </a:xfrm>
            <a:prstGeom prst="flowChartAlternateProcess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455" y="5518"/>
              <a:ext cx="57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训练完成后输入生成的完整文档，得到摘要</a:t>
              </a:r>
              <a:endPara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sp>
        <p:nvSpPr>
          <p:cNvPr id="71" name="Arrow: Chevron 47"/>
          <p:cNvSpPr/>
          <p:nvPr/>
        </p:nvSpPr>
        <p:spPr>
          <a:xfrm rot="5400000">
            <a:off x="6613525" y="2933700"/>
            <a:ext cx="379730" cy="438150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Chevron 47"/>
          <p:cNvSpPr/>
          <p:nvPr/>
        </p:nvSpPr>
        <p:spPr>
          <a:xfrm rot="5400000">
            <a:off x="6608247" y="4120995"/>
            <a:ext cx="408481" cy="437984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326890" y="6398895"/>
            <a:ext cx="4759325" cy="414020"/>
            <a:chOff x="6905" y="7467"/>
            <a:chExt cx="7495" cy="652"/>
          </a:xfrm>
        </p:grpSpPr>
        <p:cxnSp>
          <p:nvCxnSpPr>
            <p:cNvPr id="280" name="直接连接符 279"/>
            <p:cNvCxnSpPr/>
            <p:nvPr/>
          </p:nvCxnSpPr>
          <p:spPr>
            <a:xfrm flipH="1">
              <a:off x="6905" y="7467"/>
              <a:ext cx="74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文本框 281"/>
            <p:cNvSpPr txBox="1"/>
            <p:nvPr/>
          </p:nvSpPr>
          <p:spPr>
            <a:xfrm>
              <a:off x="7438" y="7467"/>
              <a:ext cx="6962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LCSTC: A Large Scale Chinese Short Text Summarization Dataset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中文短文本摘要数据集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2886075"/>
            <a:ext cx="4766310" cy="1999204"/>
            <a:chOff x="0" y="2553"/>
            <a:chExt cx="7856" cy="3273"/>
          </a:xfrm>
        </p:grpSpPr>
        <p:pic>
          <p:nvPicPr>
            <p:cNvPr id="49" name="图片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53"/>
              <a:ext cx="7856" cy="282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2498" y="5375"/>
              <a:ext cx="3491" cy="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自动摘要结果</a:t>
              </a:r>
              <a:endParaRPr lang="zh-CN" altLang="en-US" sz="12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766310" y="2312035"/>
            <a:ext cx="4152900" cy="574040"/>
            <a:chOff x="7883" y="1805"/>
            <a:chExt cx="5159" cy="904"/>
          </a:xfrm>
        </p:grpSpPr>
        <p:sp>
          <p:nvSpPr>
            <p:cNvPr id="22" name="流程图: 可选过程 21"/>
            <p:cNvSpPr/>
            <p:nvPr/>
          </p:nvSpPr>
          <p:spPr>
            <a:xfrm>
              <a:off x="8022" y="1805"/>
              <a:ext cx="4873" cy="904"/>
            </a:xfrm>
            <a:prstGeom prst="flowChartAlternateProcess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883" y="1973"/>
              <a:ext cx="51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通过训练后的词嵌入模型获取词向量</a:t>
              </a:r>
              <a:endPara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pic>
        <p:nvPicPr>
          <p:cNvPr id="2" name="图片 1" descr="07D8A538FE185E7A4F4334135A886F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18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19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2472475" y="177053"/>
            <a:ext cx="292989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自动摘要</a:t>
            </a:r>
            <a:r>
              <a:rPr lang="zh-CN"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模块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1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5373370" y="2186305"/>
            <a:ext cx="2858770" cy="732572"/>
            <a:chOff x="8236" y="1227"/>
            <a:chExt cx="3155" cy="1273"/>
          </a:xfrm>
        </p:grpSpPr>
        <p:sp>
          <p:nvSpPr>
            <p:cNvPr id="21" name="流程图: 可选过程 20"/>
            <p:cNvSpPr/>
            <p:nvPr/>
          </p:nvSpPr>
          <p:spPr>
            <a:xfrm>
              <a:off x="8251" y="1227"/>
              <a:ext cx="3140" cy="1216"/>
            </a:xfrm>
            <a:prstGeom prst="flowChartAlternateProcess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236" y="1379"/>
              <a:ext cx="3155" cy="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获取文本关键词序列和对应的信心分数</a:t>
              </a:r>
              <a:endPara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05375" y="3537585"/>
            <a:ext cx="3774440" cy="455295"/>
            <a:chOff x="7735" y="3238"/>
            <a:chExt cx="4165" cy="764"/>
          </a:xfrm>
        </p:grpSpPr>
        <p:sp>
          <p:nvSpPr>
            <p:cNvPr id="24" name="流程图: 可选过程 23"/>
            <p:cNvSpPr/>
            <p:nvPr/>
          </p:nvSpPr>
          <p:spPr>
            <a:xfrm>
              <a:off x="7735" y="3238"/>
              <a:ext cx="4165" cy="764"/>
            </a:xfrm>
            <a:prstGeom prst="flowChartAlternateProcess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819" y="3336"/>
              <a:ext cx="3989" cy="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关键词序列整合为关键词字典</a:t>
              </a:r>
              <a:endPara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86020" y="4628515"/>
            <a:ext cx="3614420" cy="444500"/>
            <a:chOff x="7819" y="4878"/>
            <a:chExt cx="3989" cy="771"/>
          </a:xfrm>
        </p:grpSpPr>
        <p:sp>
          <p:nvSpPr>
            <p:cNvPr id="26" name="流程图: 可选过程 25"/>
            <p:cNvSpPr/>
            <p:nvPr/>
          </p:nvSpPr>
          <p:spPr>
            <a:xfrm>
              <a:off x="7819" y="4878"/>
              <a:ext cx="3989" cy="771"/>
            </a:xfrm>
            <a:prstGeom prst="flowChartAlternateProcess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955" y="4979"/>
              <a:ext cx="3715" cy="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关键词信心分数归一化处理</a:t>
              </a:r>
              <a:endPara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sp>
        <p:nvSpPr>
          <p:cNvPr id="71" name="Arrow: Chevron 47"/>
          <p:cNvSpPr/>
          <p:nvPr/>
        </p:nvSpPr>
        <p:spPr>
          <a:xfrm rot="5400000">
            <a:off x="6650355" y="2879090"/>
            <a:ext cx="408305" cy="62420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Chevron 47"/>
          <p:cNvSpPr/>
          <p:nvPr/>
        </p:nvSpPr>
        <p:spPr>
          <a:xfrm rot="5400000">
            <a:off x="6650355" y="3960495"/>
            <a:ext cx="408305" cy="62420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图片 3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t="16218" r="4418" b="8577"/>
          <a:stretch>
            <a:fillRect/>
          </a:stretch>
        </p:blipFill>
        <p:spPr>
          <a:xfrm>
            <a:off x="0" y="1945005"/>
            <a:ext cx="5020310" cy="2872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/>
          <p:cNvGrpSpPr/>
          <p:nvPr/>
        </p:nvGrpSpPr>
        <p:grpSpPr>
          <a:xfrm>
            <a:off x="5109210" y="5694680"/>
            <a:ext cx="3366135" cy="454660"/>
            <a:chOff x="7954" y="6492"/>
            <a:chExt cx="3715" cy="716"/>
          </a:xfrm>
        </p:grpSpPr>
        <p:sp>
          <p:nvSpPr>
            <p:cNvPr id="28" name="流程图: 可选过程 27"/>
            <p:cNvSpPr/>
            <p:nvPr/>
          </p:nvSpPr>
          <p:spPr>
            <a:xfrm>
              <a:off x="8119" y="6492"/>
              <a:ext cx="3412" cy="716"/>
            </a:xfrm>
            <a:prstGeom prst="flowChartAlternateProcess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954" y="6595"/>
              <a:ext cx="37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根据输入</a:t>
              </a:r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匹配</a:t>
              </a:r>
              <a:r>
                <a:rPr lang="zh-CN" altLang="en-US" sz="18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关键词字符</a:t>
              </a:r>
              <a:endPara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sp>
        <p:nvSpPr>
          <p:cNvPr id="15" name="Arrow: Chevron 47"/>
          <p:cNvSpPr/>
          <p:nvPr/>
        </p:nvSpPr>
        <p:spPr>
          <a:xfrm rot="5400000">
            <a:off x="6649720" y="5071745"/>
            <a:ext cx="408305" cy="62420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1270" y="2186305"/>
            <a:ext cx="4906010" cy="2852420"/>
            <a:chOff x="835" y="4226"/>
            <a:chExt cx="7963" cy="3992"/>
          </a:xfrm>
        </p:grpSpPr>
        <p:pic>
          <p:nvPicPr>
            <p:cNvPr id="17" name="图片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" y="4226"/>
              <a:ext cx="3773" cy="3993"/>
            </a:xfrm>
            <a:prstGeom prst="rect">
              <a:avLst/>
            </a:prstGeom>
          </p:spPr>
        </p:pic>
        <p:pic>
          <p:nvPicPr>
            <p:cNvPr id="18" name="图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8" y="4226"/>
              <a:ext cx="4191" cy="3993"/>
            </a:xfrm>
            <a:prstGeom prst="rect">
              <a:avLst/>
            </a:prstGeom>
          </p:spPr>
        </p:pic>
      </p:grpSp>
      <p:pic>
        <p:nvPicPr>
          <p:cNvPr id="2" name="图片 1" descr="07D8A538FE185E7A4F4334135A886F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16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20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472475" y="177053"/>
            <a:ext cx="3387725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关键词搜索</a:t>
            </a:r>
            <a:r>
              <a:rPr lang="zh-CN"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模块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13" grpId="0" bldLvl="0" animBg="1"/>
      <p:bldP spid="1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669915" y="2468245"/>
            <a:ext cx="3105785" cy="454660"/>
            <a:chOff x="8325" y="2043"/>
            <a:chExt cx="3461" cy="716"/>
          </a:xfrm>
        </p:grpSpPr>
        <p:sp>
          <p:nvSpPr>
            <p:cNvPr id="16" name="矩形 15"/>
            <p:cNvSpPr/>
            <p:nvPr/>
          </p:nvSpPr>
          <p:spPr>
            <a:xfrm>
              <a:off x="8325" y="2043"/>
              <a:ext cx="3432" cy="712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353" y="2131"/>
              <a:ext cx="343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扫描获得出现过的关键词</a:t>
              </a:r>
              <a:endParaRPr lang="zh-CN" altLang="en-US" sz="20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416550" y="3666490"/>
            <a:ext cx="3578860" cy="457835"/>
            <a:chOff x="8034" y="3950"/>
            <a:chExt cx="3989" cy="721"/>
          </a:xfrm>
        </p:grpSpPr>
        <p:sp>
          <p:nvSpPr>
            <p:cNvPr id="23" name="矩形 22"/>
            <p:cNvSpPr/>
            <p:nvPr/>
          </p:nvSpPr>
          <p:spPr>
            <a:xfrm>
              <a:off x="8325" y="3950"/>
              <a:ext cx="3433" cy="70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34" y="4043"/>
              <a:ext cx="398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计算每个关键词的支持度</a:t>
              </a:r>
              <a:endParaRPr lang="zh-CN" altLang="en-US" sz="20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33390" y="4749800"/>
            <a:ext cx="3368675" cy="468630"/>
            <a:chOff x="8034" y="5621"/>
            <a:chExt cx="3754" cy="738"/>
          </a:xfrm>
        </p:grpSpPr>
        <p:sp>
          <p:nvSpPr>
            <p:cNvPr id="27" name="矩形 26"/>
            <p:cNvSpPr/>
            <p:nvPr/>
          </p:nvSpPr>
          <p:spPr>
            <a:xfrm>
              <a:off x="8034" y="5621"/>
              <a:ext cx="3754" cy="727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72" y="5731"/>
              <a:ext cx="371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dirty="0">
                  <a:latin typeface="微软雅黑" panose="020B0703020204020201" pitchFamily="34" charset="-122"/>
                  <a:ea typeface="微软雅黑" panose="020B0703020204020201" pitchFamily="34" charset="-122"/>
                </a:rPr>
                <a:t>构建知识树结构，生成图谱</a:t>
              </a:r>
              <a:endParaRPr lang="zh-CN" altLang="en-US" sz="2000" dirty="0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sp>
        <p:nvSpPr>
          <p:cNvPr id="71" name="Arrow: Chevron 47"/>
          <p:cNvSpPr/>
          <p:nvPr/>
        </p:nvSpPr>
        <p:spPr>
          <a:xfrm rot="5400000">
            <a:off x="7001510" y="2983865"/>
            <a:ext cx="408305" cy="618490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Chevron 47"/>
          <p:cNvSpPr/>
          <p:nvPr/>
        </p:nvSpPr>
        <p:spPr>
          <a:xfrm rot="5400000">
            <a:off x="7001510" y="4122420"/>
            <a:ext cx="408305" cy="618490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图片 3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t="15577" r="3269" b="4030"/>
          <a:stretch>
            <a:fillRect/>
          </a:stretch>
        </p:blipFill>
        <p:spPr>
          <a:xfrm>
            <a:off x="84455" y="859155"/>
            <a:ext cx="5220335" cy="604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" y="859155"/>
            <a:ext cx="5221605" cy="5443855"/>
          </a:xfrm>
          <a:prstGeom prst="rect">
            <a:avLst/>
          </a:prstGeom>
        </p:spPr>
      </p:pic>
      <p:pic>
        <p:nvPicPr>
          <p:cNvPr id="2" name="图片 1" descr="07D8A538FE185E7A4F4334135A886F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14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15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472475" y="177053"/>
            <a:ext cx="292989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知识图谱</a:t>
            </a:r>
            <a:r>
              <a:rPr lang="zh-CN"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模块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1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internationalBusiness-post.c76cab7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45285" y="-43180"/>
            <a:ext cx="12348210" cy="69449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78740" y="-58420"/>
            <a:ext cx="9215120" cy="694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015"/>
          </a:p>
        </p:txBody>
      </p:sp>
      <p:sp>
        <p:nvSpPr>
          <p:cNvPr id="15" name="TextBox 1"/>
          <p:cNvSpPr txBox="1"/>
          <p:nvPr/>
        </p:nvSpPr>
        <p:spPr>
          <a:xfrm>
            <a:off x="3361875" y="3015462"/>
            <a:ext cx="24206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-简" panose="02000000000000000000" charset="-122"/>
                <a:ea typeface="黑体-简" panose="02000000000000000000" charset="-122"/>
                <a:cs typeface="+mn-cs"/>
              </a:rPr>
              <a:t>前景展望</a:t>
            </a:r>
            <a:endParaRPr kumimoji="0" lang="zh-CN" altLang="en-US" sz="44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-简" panose="02000000000000000000" charset="-122"/>
              <a:ea typeface="黑体-简" panose="02000000000000000000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2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472475" y="177053"/>
            <a:ext cx="201422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前景展望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9785" y="1310640"/>
            <a:ext cx="7961630" cy="4689698"/>
            <a:chOff x="2507" y="2080"/>
            <a:chExt cx="9550" cy="5156"/>
          </a:xfrm>
        </p:grpSpPr>
        <p:grpSp>
          <p:nvGrpSpPr>
            <p:cNvPr id="9" name="组合 8"/>
            <p:cNvGrpSpPr/>
            <p:nvPr/>
          </p:nvGrpSpPr>
          <p:grpSpPr>
            <a:xfrm>
              <a:off x="2507" y="2080"/>
              <a:ext cx="9550" cy="3971"/>
              <a:chOff x="658" y="2051"/>
              <a:chExt cx="9492" cy="3626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4490" y="3474"/>
                <a:ext cx="4899" cy="370"/>
                <a:chOff x="4032250" y="2941344"/>
                <a:chExt cx="4147925" cy="313305"/>
              </a:xfrm>
            </p:grpSpPr>
            <p:sp>
              <p:nvSpPr>
                <p:cNvPr id="11" name="TextBox 42"/>
                <p:cNvSpPr txBox="1"/>
                <p:nvPr/>
              </p:nvSpPr>
              <p:spPr>
                <a:xfrm>
                  <a:off x="4032250" y="2941344"/>
                  <a:ext cx="1161961" cy="3133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 anchor="t">
                  <a:spAutoFit/>
                </a:bodyPr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B9BD5"/>
                    </a:buClr>
                    <a:buSzTx/>
                    <a:buFontTx/>
                    <a:buNone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01</a:t>
                  </a: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TextBox 43"/>
                <p:cNvSpPr txBox="1"/>
                <p:nvPr/>
              </p:nvSpPr>
              <p:spPr>
                <a:xfrm>
                  <a:off x="7018214" y="2941344"/>
                  <a:ext cx="1161961" cy="3133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 anchor="t">
                  <a:spAutoFit/>
                </a:bodyPr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B9BD5"/>
                    </a:buClr>
                    <a:buSzTx/>
                    <a:buFontTx/>
                    <a:buNone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02</a:t>
                  </a: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roup 44"/>
              <p:cNvGrpSpPr/>
              <p:nvPr/>
            </p:nvGrpSpPr>
            <p:grpSpPr>
              <a:xfrm>
                <a:off x="4490" y="4494"/>
                <a:ext cx="4899" cy="370"/>
                <a:chOff x="4032250" y="2941344"/>
                <a:chExt cx="4147925" cy="313305"/>
              </a:xfrm>
            </p:grpSpPr>
            <p:sp>
              <p:nvSpPr>
                <p:cNvPr id="14" name="TextBox 45"/>
                <p:cNvSpPr txBox="1"/>
                <p:nvPr/>
              </p:nvSpPr>
              <p:spPr>
                <a:xfrm>
                  <a:off x="4032250" y="2941344"/>
                  <a:ext cx="1161961" cy="3133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 anchor="t">
                  <a:spAutoFit/>
                </a:bodyPr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B9BD5"/>
                    </a:buClr>
                    <a:buSzTx/>
                    <a:buFontTx/>
                    <a:buNone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03</a:t>
                  </a: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TextBox 46"/>
                <p:cNvSpPr txBox="1"/>
                <p:nvPr/>
              </p:nvSpPr>
              <p:spPr>
                <a:xfrm>
                  <a:off x="7018214" y="2941344"/>
                  <a:ext cx="1161961" cy="3133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 anchor="t">
                  <a:spAutoFit/>
                </a:bodyPr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B9BD5"/>
                    </a:buClr>
                    <a:buSzTx/>
                    <a:buFontTx/>
                    <a:buNone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04</a:t>
                  </a: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8" name="图片 17" descr="中金"/>
              <p:cNvPicPr>
                <a:picLocks noChangeAspect="1"/>
              </p:cNvPicPr>
              <p:nvPr/>
            </p:nvPicPr>
            <p:blipFill>
              <a:blip r:embed="rId2"/>
              <a:srcRect t="29529" b="28188"/>
              <a:stretch>
                <a:fillRect/>
              </a:stretch>
            </p:blipFill>
            <p:spPr>
              <a:xfrm>
                <a:off x="6580" y="4306"/>
                <a:ext cx="3056" cy="1292"/>
              </a:xfrm>
              <a:prstGeom prst="rect">
                <a:avLst/>
              </a:prstGeom>
            </p:spPr>
          </p:pic>
          <p:pic>
            <p:nvPicPr>
              <p:cNvPr id="19" name="图片 18" descr="vanke"/>
              <p:cNvPicPr>
                <a:picLocks noChangeAspect="1"/>
              </p:cNvPicPr>
              <p:nvPr/>
            </p:nvPicPr>
            <p:blipFill>
              <a:blip r:embed="rId3"/>
              <a:srcRect l="1637" t="32144" r="-1637" b="31166"/>
              <a:stretch>
                <a:fillRect/>
              </a:stretch>
            </p:blipFill>
            <p:spPr>
              <a:xfrm>
                <a:off x="6580" y="3316"/>
                <a:ext cx="3570" cy="1151"/>
              </a:xfrm>
              <a:prstGeom prst="rect">
                <a:avLst/>
              </a:prstGeom>
            </p:spPr>
          </p:pic>
          <p:pic>
            <p:nvPicPr>
              <p:cNvPr id="20" name="图片 19" descr="qualcomm"/>
              <p:cNvPicPr>
                <a:picLocks noChangeAspect="1"/>
              </p:cNvPicPr>
              <p:nvPr/>
            </p:nvPicPr>
            <p:blipFill>
              <a:blip r:embed="rId4"/>
              <a:srcRect t="30507" b="28847"/>
              <a:stretch>
                <a:fillRect/>
              </a:stretch>
            </p:blipFill>
            <p:spPr>
              <a:xfrm>
                <a:off x="6580" y="2051"/>
                <a:ext cx="3569" cy="1451"/>
              </a:xfrm>
              <a:prstGeom prst="rect">
                <a:avLst/>
              </a:prstGeom>
            </p:spPr>
          </p:pic>
          <p:pic>
            <p:nvPicPr>
              <p:cNvPr id="21" name="图片 20" descr="suning"/>
              <p:cNvPicPr>
                <a:picLocks noChangeAspect="1"/>
              </p:cNvPicPr>
              <p:nvPr/>
            </p:nvPicPr>
            <p:blipFill>
              <a:blip r:embed="rId5"/>
              <a:srcRect l="-341" t="30825" r="341" b="30484"/>
              <a:stretch>
                <a:fillRect/>
              </a:stretch>
            </p:blipFill>
            <p:spPr>
              <a:xfrm>
                <a:off x="3932" y="4494"/>
                <a:ext cx="3057" cy="1183"/>
              </a:xfrm>
              <a:prstGeom prst="rect">
                <a:avLst/>
              </a:prstGeom>
            </p:spPr>
          </p:pic>
          <p:pic>
            <p:nvPicPr>
              <p:cNvPr id="22" name="图片 21" descr="oppo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3" y="3391"/>
                <a:ext cx="3288" cy="1217"/>
              </a:xfrm>
              <a:prstGeom prst="rect">
                <a:avLst/>
              </a:prstGeom>
            </p:spPr>
          </p:pic>
          <p:pic>
            <p:nvPicPr>
              <p:cNvPr id="23" name="图片 22" descr="移动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" y="3277"/>
                <a:ext cx="3284" cy="1217"/>
              </a:xfrm>
              <a:prstGeom prst="rect">
                <a:avLst/>
              </a:prstGeom>
            </p:spPr>
          </p:pic>
          <p:pic>
            <p:nvPicPr>
              <p:cNvPr id="24" name="图片 23" descr="vivo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" y="2128"/>
                <a:ext cx="3264" cy="1209"/>
              </a:xfrm>
              <a:prstGeom prst="rect">
                <a:avLst/>
              </a:prstGeom>
            </p:spPr>
          </p:pic>
          <p:pic>
            <p:nvPicPr>
              <p:cNvPr id="25" name="图片 24" descr="移动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" y="3277"/>
                <a:ext cx="3284" cy="1217"/>
              </a:xfrm>
              <a:prstGeom prst="rect">
                <a:avLst/>
              </a:prstGeom>
            </p:spPr>
          </p:pic>
          <p:pic>
            <p:nvPicPr>
              <p:cNvPr id="26" name="图片 25" descr="清华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3" y="2128"/>
                <a:ext cx="3264" cy="1209"/>
              </a:xfrm>
              <a:prstGeom prst="rect">
                <a:avLst/>
              </a:prstGeom>
            </p:spPr>
          </p:pic>
          <p:pic>
            <p:nvPicPr>
              <p:cNvPr id="27" name="图片 26" descr="vivo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" y="2128"/>
                <a:ext cx="3022" cy="1209"/>
              </a:xfrm>
              <a:prstGeom prst="rect">
                <a:avLst/>
              </a:prstGeom>
            </p:spPr>
          </p:pic>
          <p:pic>
            <p:nvPicPr>
              <p:cNvPr id="28" name="图片 27" descr="中信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" y="4383"/>
                <a:ext cx="3281" cy="1215"/>
              </a:xfrm>
              <a:prstGeom prst="rect">
                <a:avLst/>
              </a:prstGeom>
            </p:spPr>
          </p:pic>
          <p:pic>
            <p:nvPicPr>
              <p:cNvPr id="29" name="图片 28" descr="移动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" y="3277"/>
                <a:ext cx="3284" cy="1217"/>
              </a:xfrm>
              <a:prstGeom prst="rect">
                <a:avLst/>
              </a:prstGeom>
            </p:spPr>
          </p:pic>
          <p:pic>
            <p:nvPicPr>
              <p:cNvPr id="30" name="图片 29" descr="oppo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5" y="3391"/>
                <a:ext cx="3016" cy="1217"/>
              </a:xfrm>
              <a:prstGeom prst="rect">
                <a:avLst/>
              </a:prstGeom>
            </p:spPr>
          </p:pic>
          <p:pic>
            <p:nvPicPr>
              <p:cNvPr id="31" name="图片 30" descr="清华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0" y="2128"/>
                <a:ext cx="3264" cy="1209"/>
              </a:xfrm>
              <a:prstGeom prst="rect">
                <a:avLst/>
              </a:prstGeom>
            </p:spPr>
          </p:pic>
          <p:pic>
            <p:nvPicPr>
              <p:cNvPr id="38" name="图片 37" descr="中信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8" y="4383"/>
                <a:ext cx="3281" cy="1215"/>
              </a:xfrm>
              <a:prstGeom prst="rect">
                <a:avLst/>
              </a:prstGeom>
            </p:spPr>
          </p:pic>
          <p:pic>
            <p:nvPicPr>
              <p:cNvPr id="39" name="图片 38" descr="移动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" y="3277"/>
                <a:ext cx="3284" cy="1217"/>
              </a:xfrm>
              <a:prstGeom prst="rect">
                <a:avLst/>
              </a:prstGeom>
            </p:spPr>
          </p:pic>
        </p:grpSp>
        <p:sp>
          <p:nvSpPr>
            <p:cNvPr id="40" name="TextBox 1"/>
            <p:cNvSpPr txBox="1"/>
            <p:nvPr/>
          </p:nvSpPr>
          <p:spPr>
            <a:xfrm>
              <a:off x="4060" y="6324"/>
              <a:ext cx="6850" cy="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1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借助5G和loT的东风,</a:t>
              </a:r>
              <a:r>
                <a: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“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妙记</a:t>
              </a:r>
              <a:r>
                <a: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”</a:t>
              </a:r>
              <a:r>
                <a:rPr kumimoji="0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可以在未来铺展到各个平台上,实现更大的价值</a:t>
              </a:r>
              <a:endParaRPr kumimoji="0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2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472475" y="177053"/>
            <a:ext cx="201422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前景展望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3987800" y="2696845"/>
            <a:ext cx="4109085" cy="1384300"/>
            <a:chOff x="4490" y="3474"/>
            <a:chExt cx="4899" cy="1390"/>
          </a:xfrm>
        </p:grpSpPr>
        <p:grpSp>
          <p:nvGrpSpPr>
            <p:cNvPr id="10" name="Group 10"/>
            <p:cNvGrpSpPr/>
            <p:nvPr/>
          </p:nvGrpSpPr>
          <p:grpSpPr>
            <a:xfrm>
              <a:off x="4490" y="3474"/>
              <a:ext cx="4899" cy="370"/>
              <a:chOff x="4032250" y="2941344"/>
              <a:chExt cx="4147925" cy="313305"/>
            </a:xfrm>
          </p:grpSpPr>
          <p:sp>
            <p:nvSpPr>
              <p:cNvPr id="11" name="TextBox 42"/>
              <p:cNvSpPr txBox="1"/>
              <p:nvPr/>
            </p:nvSpPr>
            <p:spPr>
              <a:xfrm>
                <a:off x="4032250" y="2941344"/>
                <a:ext cx="1161961" cy="3133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B9BD5"/>
                  </a:buClr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01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43"/>
              <p:cNvSpPr txBox="1"/>
              <p:nvPr/>
            </p:nvSpPr>
            <p:spPr>
              <a:xfrm>
                <a:off x="7018214" y="2941344"/>
                <a:ext cx="1161961" cy="3133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B9BD5"/>
                  </a:buClr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02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44"/>
            <p:cNvGrpSpPr/>
            <p:nvPr/>
          </p:nvGrpSpPr>
          <p:grpSpPr>
            <a:xfrm>
              <a:off x="4490" y="4494"/>
              <a:ext cx="4899" cy="370"/>
              <a:chOff x="4032250" y="2941344"/>
              <a:chExt cx="4147925" cy="313305"/>
            </a:xfrm>
          </p:grpSpPr>
          <p:sp>
            <p:nvSpPr>
              <p:cNvPr id="14" name="TextBox 45"/>
              <p:cNvSpPr txBox="1"/>
              <p:nvPr/>
            </p:nvSpPr>
            <p:spPr>
              <a:xfrm>
                <a:off x="4032250" y="2941344"/>
                <a:ext cx="1161961" cy="3133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B9BD5"/>
                  </a:buClr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03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46"/>
              <p:cNvSpPr txBox="1"/>
              <p:nvPr/>
            </p:nvSpPr>
            <p:spPr>
              <a:xfrm>
                <a:off x="7018214" y="2941344"/>
                <a:ext cx="1161961" cy="3133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B9BD5"/>
                  </a:buClr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04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1042035" y="3712845"/>
            <a:ext cx="704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-简" panose="02010800040101010101" charset="-122"/>
                <a:ea typeface="宋体-简" panose="02010800040101010101" charset="-122"/>
              </a:rPr>
              <a:t>知行合一，经世致用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-简" panose="02010800040101010101" charset="-122"/>
              <a:ea typeface="宋体-简" panose="02010800040101010101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1706966" y="4837638"/>
            <a:ext cx="5710698" cy="119880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1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秉承着知行合一,经世致用的信念</a:t>
            </a:r>
            <a:endParaRPr kumimoji="0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  <a:p>
            <a:pPr marL="0" marR="0" lvl="1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致力于让天下没有难理解的知识</a:t>
            </a:r>
            <a:endParaRPr kumimoji="0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  <a:p>
            <a:pPr marL="0" marR="0" lvl="1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使知识变得触手可及</a:t>
            </a:r>
            <a:endParaRPr kumimoji="0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90" y="1637030"/>
            <a:ext cx="2075815" cy="207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3267710" y="1946910"/>
            <a:ext cx="2729865" cy="3722285"/>
            <a:chOff x="3779402" y="1340361"/>
            <a:chExt cx="1809866" cy="2467466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402" y="1340361"/>
              <a:ext cx="1729337" cy="1729336"/>
            </a:xfrm>
            <a:prstGeom prst="rect">
              <a:avLst/>
            </a:prstGeom>
          </p:spPr>
        </p:pic>
        <p:sp>
          <p:nvSpPr>
            <p:cNvPr id="71" name="矩形 70"/>
            <p:cNvSpPr/>
            <p:nvPr/>
          </p:nvSpPr>
          <p:spPr>
            <a:xfrm>
              <a:off x="3892548" y="3013101"/>
              <a:ext cx="1696720" cy="79472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智能驱动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万物互融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Auto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B850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N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8707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o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1ADBF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t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e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2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472475" y="177053"/>
            <a:ext cx="201422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前景展望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8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472475" y="177053"/>
            <a:ext cx="20142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主题分析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617345"/>
            <a:ext cx="5419090" cy="48101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终二稿压制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28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bg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24040" y="-43180"/>
            <a:ext cx="16668115" cy="69443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78740" y="-58420"/>
            <a:ext cx="9215120" cy="694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015"/>
          </a:p>
        </p:txBody>
      </p:sp>
      <p:sp>
        <p:nvSpPr>
          <p:cNvPr id="15" name="TextBox 1"/>
          <p:cNvSpPr txBox="1"/>
          <p:nvPr/>
        </p:nvSpPr>
        <p:spPr>
          <a:xfrm>
            <a:off x="3082158" y="3015462"/>
            <a:ext cx="29800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感谢聆听！</a:t>
            </a:r>
            <a:endParaRPr kumimoji="0" lang="zh-CN" altLang="en-US" sz="44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8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472475" y="177053"/>
            <a:ext cx="20142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主题分析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3070" y="1930400"/>
            <a:ext cx="827786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 b="1">
                <a:sym typeface="+mn-ea"/>
              </a:rPr>
              <a:t>OPPO眼中的万物互融</a:t>
            </a:r>
            <a:r>
              <a:rPr lang="zh-CN" sz="2800" b="1">
                <a:sym typeface="+mn-ea"/>
              </a:rPr>
              <a:t>：</a:t>
            </a:r>
            <a:endParaRPr lang="zh-CN" sz="2800">
              <a:sym typeface="+mn-ea"/>
            </a:endParaRPr>
          </a:p>
          <a:p>
            <a:r>
              <a:rPr lang="en-US" altLang="zh-CN" sz="2800">
                <a:sym typeface="+mn-ea"/>
              </a:rPr>
              <a:t>	</a:t>
            </a:r>
            <a:r>
              <a:rPr sz="2800">
                <a:sym typeface="+mn-ea"/>
              </a:rPr>
              <a:t>技术互融，各设备互融，各服务互融，打破彼此的边界，</a:t>
            </a:r>
            <a:r>
              <a:rPr lang="zh-CN" sz="2800">
                <a:sym typeface="+mn-ea"/>
              </a:rPr>
              <a:t>基于</a:t>
            </a:r>
            <a:r>
              <a:rPr sz="2800">
                <a:sym typeface="+mn-ea"/>
              </a:rPr>
              <a:t>用户的场景融合，给用户带来全新的体验</a:t>
            </a:r>
            <a:r>
              <a:rPr lang="en-US" sz="2800">
                <a:sym typeface="+mn-ea"/>
              </a:rPr>
              <a:t>。</a:t>
            </a:r>
            <a:endParaRPr lang="en-US" sz="2800">
              <a:sym typeface="+mn-ea"/>
            </a:endParaRPr>
          </a:p>
          <a:p>
            <a:endParaRPr sz="2800">
              <a:sym typeface="+mn-ea"/>
            </a:endParaRPr>
          </a:p>
          <a:p>
            <a:endParaRPr sz="2800">
              <a:sym typeface="+mn-ea"/>
            </a:endParaRPr>
          </a:p>
          <a:p>
            <a:r>
              <a:rPr lang="en-US" sz="2800" b="1">
                <a:sym typeface="+mn-ea"/>
              </a:rPr>
              <a:t>“</a:t>
            </a:r>
            <a:r>
              <a:rPr lang="zh-CN" altLang="en-US" sz="2800" b="1">
                <a:sym typeface="+mn-ea"/>
              </a:rPr>
              <a:t>妙记</a:t>
            </a:r>
            <a:r>
              <a:rPr lang="en-US" sz="2800" b="1">
                <a:sym typeface="+mn-ea"/>
              </a:rPr>
              <a:t>”</a:t>
            </a:r>
            <a:r>
              <a:rPr sz="2800" b="1">
                <a:sym typeface="+mn-ea"/>
              </a:rPr>
              <a:t>眼中的万物互融</a:t>
            </a:r>
            <a:r>
              <a:rPr lang="zh-CN" sz="2800" b="1">
                <a:sym typeface="+mn-ea"/>
              </a:rPr>
              <a:t>：</a:t>
            </a:r>
            <a:endParaRPr lang="zh-CN" sz="2800">
              <a:sym typeface="+mn-ea"/>
            </a:endParaRPr>
          </a:p>
          <a:p>
            <a:r>
              <a:rPr lang="en-US" altLang="zh-CN" sz="2800">
                <a:sym typeface="+mn-ea"/>
              </a:rPr>
              <a:t>	</a:t>
            </a:r>
            <a:r>
              <a:rPr sz="2800">
                <a:sym typeface="+mn-ea"/>
              </a:rPr>
              <a:t>未来所有具有快应用入口的设备通过群组的方式共享数据互相融合,设备通过</a:t>
            </a:r>
            <a:r>
              <a:rPr lang="zh-CN" sz="2800">
                <a:sym typeface="+mn-ea"/>
              </a:rPr>
              <a:t>多</a:t>
            </a:r>
            <a:r>
              <a:rPr sz="2800">
                <a:sym typeface="+mn-ea"/>
              </a:rPr>
              <a:t>形式将不同用户的</a:t>
            </a:r>
            <a:r>
              <a:rPr lang="zh-CN" sz="2800">
                <a:sym typeface="+mn-ea"/>
              </a:rPr>
              <a:t>数据提取</a:t>
            </a:r>
            <a:r>
              <a:rPr sz="2800">
                <a:sym typeface="+mn-ea"/>
              </a:rPr>
              <a:t>,最终融合在一起</a:t>
            </a:r>
            <a:r>
              <a:rPr lang="zh-CN" sz="2800">
                <a:sym typeface="+mn-ea"/>
              </a:rPr>
              <a:t>。</a:t>
            </a:r>
            <a:endParaRPr lang="zh-CN" sz="2800"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business_bann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02275" y="-28575"/>
            <a:ext cx="25053925" cy="69157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78740" y="-58420"/>
            <a:ext cx="9215120" cy="694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reflection endPos="6500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015"/>
          </a:p>
        </p:txBody>
      </p:sp>
      <p:sp>
        <p:nvSpPr>
          <p:cNvPr id="15" name="TextBox 1"/>
          <p:cNvSpPr txBox="1"/>
          <p:nvPr/>
        </p:nvSpPr>
        <p:spPr>
          <a:xfrm>
            <a:off x="3361875" y="3015462"/>
            <a:ext cx="24206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-简" panose="02000000000000000000" charset="-122"/>
                <a:ea typeface="黑体-简" panose="02000000000000000000" charset="-122"/>
                <a:cs typeface="+mn-cs"/>
              </a:rPr>
              <a:t>项目背景</a:t>
            </a:r>
            <a:endParaRPr kumimoji="0" lang="zh-CN" altLang="en-US" sz="44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-简" panose="02000000000000000000" charset="-122"/>
              <a:ea typeface="黑体-简" panose="02000000000000000000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8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472475" y="177053"/>
            <a:ext cx="20142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痛点分析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grpSp>
        <p:nvGrpSpPr>
          <p:cNvPr id="216" name="Group 104"/>
          <p:cNvGrpSpPr/>
          <p:nvPr/>
        </p:nvGrpSpPr>
        <p:grpSpPr>
          <a:xfrm>
            <a:off x="6747325" y="2270995"/>
            <a:ext cx="2118416" cy="922339"/>
            <a:chOff x="2830488" y="2430700"/>
            <a:chExt cx="2049816" cy="922339"/>
          </a:xfrm>
        </p:grpSpPr>
        <p:sp>
          <p:nvSpPr>
            <p:cNvPr id="218" name="TextBox 106"/>
            <p:cNvSpPr txBox="1"/>
            <p:nvPr/>
          </p:nvSpPr>
          <p:spPr>
            <a:xfrm>
              <a:off x="2830488" y="2799319"/>
              <a:ext cx="2022804" cy="55372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据调查，使用传统的访谈录音整理方式效率不高，容易浪费大量时间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219" name="TextBox 107"/>
            <p:cNvSpPr txBox="1"/>
            <p:nvPr/>
          </p:nvSpPr>
          <p:spPr>
            <a:xfrm>
              <a:off x="2857500" y="2430700"/>
              <a:ext cx="2022804" cy="36893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个人访谈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4681917" y="4123136"/>
            <a:ext cx="1953291" cy="1808762"/>
            <a:chOff x="5423491" y="2482327"/>
            <a:chExt cx="2477326" cy="2294022"/>
          </a:xfrm>
        </p:grpSpPr>
        <p:graphicFrame>
          <p:nvGraphicFramePr>
            <p:cNvPr id="199" name="Chart 115"/>
            <p:cNvGraphicFramePr/>
            <p:nvPr/>
          </p:nvGraphicFramePr>
          <p:xfrm>
            <a:off x="5423491" y="2482327"/>
            <a:ext cx="2477326" cy="2294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00" name="Oval 116"/>
            <p:cNvSpPr/>
            <p:nvPr/>
          </p:nvSpPr>
          <p:spPr>
            <a:xfrm>
              <a:off x="5950187" y="2917372"/>
              <a:ext cx="1423931" cy="142393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TextBox 136"/>
            <p:cNvSpPr txBox="1"/>
            <p:nvPr/>
          </p:nvSpPr>
          <p:spPr>
            <a:xfrm>
              <a:off x="6312237" y="3621916"/>
              <a:ext cx="983904" cy="46791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82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%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3" name="Group 104"/>
          <p:cNvGrpSpPr/>
          <p:nvPr/>
        </p:nvGrpSpPr>
        <p:grpSpPr>
          <a:xfrm>
            <a:off x="605024" y="4715276"/>
            <a:ext cx="2108891" cy="922974"/>
            <a:chOff x="2839704" y="2430700"/>
            <a:chExt cx="2040600" cy="922974"/>
          </a:xfrm>
        </p:grpSpPr>
        <p:sp>
          <p:nvSpPr>
            <p:cNvPr id="254" name="TextBox 106"/>
            <p:cNvSpPr txBox="1"/>
            <p:nvPr/>
          </p:nvSpPr>
          <p:spPr>
            <a:xfrm>
              <a:off x="2839704" y="2799954"/>
              <a:ext cx="2022804" cy="55372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研究表明，不擅长听课的同时记录笔记是多数同学成绩难以提高的重要原因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255" name="TextBox 107"/>
            <p:cNvSpPr txBox="1"/>
            <p:nvPr/>
          </p:nvSpPr>
          <p:spPr>
            <a:xfrm>
              <a:off x="2857500" y="2430700"/>
              <a:ext cx="2022804" cy="36893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学生课堂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</p:grpSp>
      <p:grpSp>
        <p:nvGrpSpPr>
          <p:cNvPr id="256" name="Group 104"/>
          <p:cNvGrpSpPr/>
          <p:nvPr/>
        </p:nvGrpSpPr>
        <p:grpSpPr>
          <a:xfrm>
            <a:off x="6635123" y="4715276"/>
            <a:ext cx="2100002" cy="922974"/>
            <a:chOff x="2848306" y="2430700"/>
            <a:chExt cx="2031998" cy="922974"/>
          </a:xfrm>
        </p:grpSpPr>
        <p:sp>
          <p:nvSpPr>
            <p:cNvPr id="257" name="TextBox 106"/>
            <p:cNvSpPr txBox="1"/>
            <p:nvPr/>
          </p:nvSpPr>
          <p:spPr>
            <a:xfrm>
              <a:off x="2848306" y="2799954"/>
              <a:ext cx="2022804" cy="55372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据调查，</a:t>
              </a:r>
              <a:r>
                <a:rPr lang="zh-CN" altLang="en-US" sz="12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访谈</a:t>
              </a:r>
              <a:r>
                <a:rPr sz="12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结束后，</a:t>
              </a:r>
              <a:r>
                <a:rPr lang="zh-CN" sz="12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采访人</a:t>
              </a:r>
              <a:r>
                <a:rPr sz="12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由于</a:t>
              </a:r>
              <a:r>
                <a:rPr lang="zh-CN" sz="12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暂时</a:t>
              </a:r>
              <a:r>
                <a:rPr sz="12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记忆</a:t>
              </a:r>
              <a:r>
                <a:rPr lang="zh-CN" sz="12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的</a:t>
              </a:r>
              <a:r>
                <a:rPr sz="12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因素，难以完整的复</a:t>
              </a:r>
              <a:r>
                <a:rPr lang="zh-CN" sz="12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现</a:t>
              </a:r>
              <a:r>
                <a:rPr sz="12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会议内容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258" name="TextBox 107"/>
            <p:cNvSpPr txBox="1"/>
            <p:nvPr/>
          </p:nvSpPr>
          <p:spPr>
            <a:xfrm>
              <a:off x="2857500" y="2430700"/>
              <a:ext cx="2022804" cy="36893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大师讲座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</p:grpSp>
      <p:grpSp>
        <p:nvGrpSpPr>
          <p:cNvPr id="259" name="Group 104"/>
          <p:cNvGrpSpPr/>
          <p:nvPr/>
        </p:nvGrpSpPr>
        <p:grpSpPr>
          <a:xfrm>
            <a:off x="623753" y="2297387"/>
            <a:ext cx="2102541" cy="896304"/>
            <a:chOff x="2845849" y="2430700"/>
            <a:chExt cx="2034455" cy="896304"/>
          </a:xfrm>
        </p:grpSpPr>
        <p:sp>
          <p:nvSpPr>
            <p:cNvPr id="260" name="TextBox 106"/>
            <p:cNvSpPr txBox="1"/>
            <p:nvPr/>
          </p:nvSpPr>
          <p:spPr>
            <a:xfrm>
              <a:off x="2845849" y="2773284"/>
              <a:ext cx="2022804" cy="55372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调研表明，会议</a:t>
              </a: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过程中，</a:t>
              </a:r>
              <a:r>
                <a:rPr kumimoji="0" 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与会者</a:t>
              </a: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希望能够凝神倾听</a:t>
              </a:r>
              <a:r>
                <a:rPr kumimoji="0" 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会议</a:t>
              </a: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内容，但苦于不能实时记录要点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261" name="TextBox 107"/>
            <p:cNvSpPr txBox="1"/>
            <p:nvPr/>
          </p:nvSpPr>
          <p:spPr>
            <a:xfrm>
              <a:off x="2857500" y="2430700"/>
              <a:ext cx="2022804" cy="36893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大型会议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</p:grpSp>
      <p:grpSp>
        <p:nvGrpSpPr>
          <p:cNvPr id="266" name="组合 265"/>
          <p:cNvGrpSpPr/>
          <p:nvPr/>
        </p:nvGrpSpPr>
        <p:grpSpPr>
          <a:xfrm>
            <a:off x="2726294" y="1894970"/>
            <a:ext cx="1782640" cy="1808762"/>
            <a:chOff x="2999344" y="733555"/>
            <a:chExt cx="1782640" cy="1808762"/>
          </a:xfrm>
        </p:grpSpPr>
        <p:grpSp>
          <p:nvGrpSpPr>
            <p:cNvPr id="247" name="组合 246"/>
            <p:cNvGrpSpPr/>
            <p:nvPr/>
          </p:nvGrpSpPr>
          <p:grpSpPr>
            <a:xfrm>
              <a:off x="2999344" y="733555"/>
              <a:ext cx="1782640" cy="1808762"/>
              <a:chOff x="-117241" y="142306"/>
              <a:chExt cx="2260892" cy="2294022"/>
            </a:xfrm>
          </p:grpSpPr>
          <p:grpSp>
            <p:nvGrpSpPr>
              <p:cNvPr id="246" name="组合 245"/>
              <p:cNvGrpSpPr/>
              <p:nvPr/>
            </p:nvGrpSpPr>
            <p:grpSpPr>
              <a:xfrm>
                <a:off x="-117241" y="142306"/>
                <a:ext cx="2260892" cy="2294022"/>
                <a:chOff x="-117241" y="142306"/>
                <a:chExt cx="2260892" cy="2294022"/>
              </a:xfrm>
            </p:grpSpPr>
            <p:graphicFrame>
              <p:nvGraphicFramePr>
                <p:cNvPr id="183" name="Chart 98"/>
                <p:cNvGraphicFramePr/>
                <p:nvPr/>
              </p:nvGraphicFramePr>
              <p:xfrm>
                <a:off x="-117241" y="142306"/>
                <a:ext cx="2260892" cy="229402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4" name="Oval 99"/>
                <p:cNvSpPr/>
                <p:nvPr/>
              </p:nvSpPr>
              <p:spPr>
                <a:xfrm>
                  <a:off x="301238" y="577351"/>
                  <a:ext cx="1423931" cy="142393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6" name="TextBox 85"/>
              <p:cNvSpPr txBox="1"/>
              <p:nvPr/>
            </p:nvSpPr>
            <p:spPr>
              <a:xfrm>
                <a:off x="470001" y="1281895"/>
                <a:ext cx="1170096" cy="46791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93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%</a:t>
                </a:r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5" name="图片 2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457" y="1201784"/>
              <a:ext cx="460579" cy="460579"/>
            </a:xfrm>
            <a:prstGeom prst="rect">
              <a:avLst/>
            </a:prstGeom>
          </p:spPr>
        </p:pic>
      </p:grpSp>
      <p:grpSp>
        <p:nvGrpSpPr>
          <p:cNvPr id="276" name="组合 275"/>
          <p:cNvGrpSpPr/>
          <p:nvPr/>
        </p:nvGrpSpPr>
        <p:grpSpPr>
          <a:xfrm>
            <a:off x="4794424" y="1894993"/>
            <a:ext cx="1953291" cy="1808762"/>
            <a:chOff x="4704889" y="728498"/>
            <a:chExt cx="1953291" cy="1808762"/>
          </a:xfrm>
        </p:grpSpPr>
        <p:grpSp>
          <p:nvGrpSpPr>
            <p:cNvPr id="250" name="组合 249"/>
            <p:cNvGrpSpPr/>
            <p:nvPr/>
          </p:nvGrpSpPr>
          <p:grpSpPr>
            <a:xfrm>
              <a:off x="4704889" y="728498"/>
              <a:ext cx="1953291" cy="1808762"/>
              <a:chOff x="5423491" y="627566"/>
              <a:chExt cx="1953291" cy="1808762"/>
            </a:xfrm>
          </p:grpSpPr>
          <p:graphicFrame>
            <p:nvGraphicFramePr>
              <p:cNvPr id="195" name="Chart 100"/>
              <p:cNvGraphicFramePr/>
              <p:nvPr/>
            </p:nvGraphicFramePr>
            <p:xfrm>
              <a:off x="5423491" y="627566"/>
              <a:ext cx="1953291" cy="180876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248" name="组合 247"/>
              <p:cNvGrpSpPr/>
              <p:nvPr/>
            </p:nvGrpSpPr>
            <p:grpSpPr>
              <a:xfrm>
                <a:off x="5838774" y="970585"/>
                <a:ext cx="1122723" cy="1122724"/>
                <a:chOff x="5950187" y="577351"/>
                <a:chExt cx="1423931" cy="1423933"/>
              </a:xfrm>
            </p:grpSpPr>
            <p:sp>
              <p:nvSpPr>
                <p:cNvPr id="196" name="Oval 101"/>
                <p:cNvSpPr/>
                <p:nvPr/>
              </p:nvSpPr>
              <p:spPr>
                <a:xfrm>
                  <a:off x="5950187" y="577351"/>
                  <a:ext cx="1423931" cy="142393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TextBox 102"/>
                <p:cNvSpPr txBox="1"/>
                <p:nvPr/>
              </p:nvSpPr>
              <p:spPr>
                <a:xfrm>
                  <a:off x="6263298" y="1281896"/>
                  <a:ext cx="953663" cy="467914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sz="2400" b="1" kern="0">
                      <a:solidFill>
                        <a:srgbClr val="FFB850"/>
                      </a:solidFill>
                    </a:defRPr>
                  </a:lvl1pPr>
                  <a:lvl2pPr marL="457200" defTabSz="914400">
                    <a:defRPr sz="1800"/>
                  </a:lvl2pPr>
                  <a:lvl3pPr marL="914400" defTabSz="914400">
                    <a:defRPr sz="1800"/>
                  </a:lvl3pPr>
                  <a:lvl4pPr marL="1371600" defTabSz="914400">
                    <a:defRPr sz="1800"/>
                  </a:lvl4pPr>
                  <a:lvl5pPr marL="1828800" defTabSz="914400">
                    <a:defRPr sz="1800"/>
                  </a:lvl5pPr>
                  <a:lvl6pPr marL="2286000" defTabSz="914400">
                    <a:defRPr sz="1800"/>
                  </a:lvl6pPr>
                  <a:lvl7pPr marL="2743200" defTabSz="914400">
                    <a:defRPr sz="1800"/>
                  </a:lvl7pPr>
                  <a:lvl8pPr marL="3200400" defTabSz="914400">
                    <a:defRPr sz="1800"/>
                  </a:lvl8pPr>
                  <a:lvl9pPr marL="3657600" defTabSz="914400">
                    <a:defRPr sz="1800"/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rPr>
                    <a:t>90</a:t>
                  </a: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%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B8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270" name="图片 26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24268" y="1270852"/>
              <a:ext cx="353638" cy="314066"/>
            </a:xfrm>
            <a:prstGeom prst="rect">
              <a:avLst/>
            </a:prstGeom>
          </p:spPr>
        </p:pic>
      </p:grpSp>
      <p:grpSp>
        <p:nvGrpSpPr>
          <p:cNvPr id="275" name="组合 274"/>
          <p:cNvGrpSpPr/>
          <p:nvPr/>
        </p:nvGrpSpPr>
        <p:grpSpPr>
          <a:xfrm>
            <a:off x="2713917" y="4101758"/>
            <a:ext cx="1782642" cy="1808762"/>
            <a:chOff x="2956487" y="2529498"/>
            <a:chExt cx="1782642" cy="1808762"/>
          </a:xfrm>
        </p:grpSpPr>
        <p:grpSp>
          <p:nvGrpSpPr>
            <p:cNvPr id="251" name="组合 250"/>
            <p:cNvGrpSpPr/>
            <p:nvPr/>
          </p:nvGrpSpPr>
          <p:grpSpPr>
            <a:xfrm>
              <a:off x="2956487" y="2529498"/>
              <a:ext cx="1782642" cy="1808762"/>
              <a:chOff x="-117242" y="2482327"/>
              <a:chExt cx="2260894" cy="2294022"/>
            </a:xfrm>
          </p:grpSpPr>
          <p:graphicFrame>
            <p:nvGraphicFramePr>
              <p:cNvPr id="187" name="Chart 108"/>
              <p:cNvGraphicFramePr/>
              <p:nvPr/>
            </p:nvGraphicFramePr>
            <p:xfrm>
              <a:off x="-117242" y="2482327"/>
              <a:ext cx="2260894" cy="22940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88" name="Oval 109"/>
              <p:cNvSpPr/>
              <p:nvPr/>
            </p:nvSpPr>
            <p:spPr>
              <a:xfrm>
                <a:off x="301238" y="2917372"/>
                <a:ext cx="1423931" cy="1423932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TextBox 123"/>
              <p:cNvSpPr txBox="1"/>
              <p:nvPr/>
            </p:nvSpPr>
            <p:spPr>
              <a:xfrm>
                <a:off x="534433" y="3595623"/>
                <a:ext cx="988217" cy="46791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B85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80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B8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%</a:t>
                </a:r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B8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74" name="图片 2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457" y="2946565"/>
              <a:ext cx="424885" cy="424885"/>
            </a:xfrm>
            <a:prstGeom prst="rect">
              <a:avLst/>
            </a:prstGeom>
          </p:spPr>
        </p:pic>
      </p:grpSp>
      <p:pic>
        <p:nvPicPr>
          <p:cNvPr id="278" name="图片 27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86" y="4610224"/>
            <a:ext cx="369332" cy="36933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8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472475" y="177053"/>
            <a:ext cx="20142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rPr>
              <a:t>竞品分析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4350" y="5231765"/>
            <a:ext cx="81153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2800" dirty="0">
                <a:latin typeface="微软雅黑" panose="020B0703020204020201" pitchFamily="34" charset="-122"/>
                <a:ea typeface="微软雅黑" panose="020B0703020204020201" pitchFamily="34" charset="-122"/>
              </a:rPr>
              <a:t>致力于解决自动化整理高质量笔记</a:t>
            </a:r>
            <a:endParaRPr lang="zh-CN" altLang="en-US" sz="2800" dirty="0"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algn="ctr"/>
            <a:r>
              <a:rPr lang="zh-CN" altLang="en-US" sz="2800" dirty="0">
                <a:latin typeface="微软雅黑" panose="020B0703020204020201" pitchFamily="34" charset="-122"/>
                <a:ea typeface="微软雅黑" panose="020B0703020204020201" pitchFamily="34" charset="-122"/>
              </a:rPr>
              <a:t>创新性地实现生成文档摘要、建立知识图谱功能</a:t>
            </a:r>
            <a:endParaRPr lang="zh-CN" altLang="en-US" sz="2800" dirty="0"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algn="ctr"/>
            <a:r>
              <a:rPr lang="zh-CN" altLang="en-US" sz="2800" dirty="0">
                <a:latin typeface="微软雅黑" panose="020B0703020204020201" pitchFamily="34" charset="-122"/>
                <a:ea typeface="微软雅黑" panose="020B0703020204020201" pitchFamily="34" charset="-122"/>
              </a:rPr>
              <a:t>为用户带来一站式的完美体验</a:t>
            </a:r>
            <a:endParaRPr lang="zh-CN" altLang="en-US" sz="2800" dirty="0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28825" y="1141095"/>
            <a:ext cx="2458085" cy="3757295"/>
            <a:chOff x="739175" y="947400"/>
            <a:chExt cx="1953218" cy="3248699"/>
          </a:xfrm>
        </p:grpSpPr>
        <p:sp>
          <p:nvSpPr>
            <p:cNvPr id="13" name="文本框 12"/>
            <p:cNvSpPr txBox="1"/>
            <p:nvPr/>
          </p:nvSpPr>
          <p:spPr>
            <a:xfrm>
              <a:off x="796481" y="1749773"/>
              <a:ext cx="1895912" cy="1941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dirty="0"/>
                <a:t>Colormind</a:t>
              </a:r>
              <a:endParaRPr lang="en-US" altLang="zh-CN" sz="2000" dirty="0"/>
            </a:p>
            <a:p>
              <a:pPr algn="ctr"/>
              <a:r>
                <a:rPr lang="en-US" altLang="zh-CN" sz="2000" dirty="0"/>
                <a:t>Adobe Kuler</a:t>
              </a:r>
              <a:endParaRPr lang="en-US" altLang="zh-CN" sz="2000" dirty="0"/>
            </a:p>
            <a:p>
              <a:pPr algn="ctr"/>
              <a:r>
                <a:rPr lang="en-US" altLang="zh-CN" sz="2000" dirty="0"/>
                <a:t>Color Hunt</a:t>
              </a:r>
              <a:endParaRPr lang="en-US" altLang="zh-CN" sz="2000" dirty="0"/>
            </a:p>
            <a:p>
              <a:pPr algn="ctr"/>
              <a:r>
                <a:rPr lang="en-US" altLang="zh-CN" sz="2000" dirty="0"/>
                <a:t>Color Dot</a:t>
              </a:r>
              <a:endParaRPr lang="en-US" altLang="zh-CN" sz="2000" dirty="0"/>
            </a:p>
            <a:p>
              <a:pPr algn="ctr"/>
              <a:r>
                <a:rPr lang="en-US" altLang="zh-CN" sz="2000" dirty="0"/>
                <a:t>…</a:t>
              </a:r>
              <a:endParaRPr lang="en-US" altLang="zh-CN" sz="2000" dirty="0"/>
            </a:p>
            <a:p>
              <a:pPr algn="ctr"/>
              <a:r>
                <a:rPr lang="en-US" altLang="zh-CN" sz="2000" dirty="0">
                  <a:solidFill>
                    <a:srgbClr val="E94A67"/>
                  </a:solidFill>
                  <a:latin typeface="Hans Kendrick 3" pitchFamily="50" charset="0"/>
                </a:rPr>
                <a:t>AutoColor</a:t>
              </a:r>
              <a:endParaRPr lang="zh-CN" altLang="en-US" sz="2000" dirty="0">
                <a:solidFill>
                  <a:srgbClr val="E94A67"/>
                </a:solidFill>
                <a:latin typeface="Hans Kendrick 3" pitchFamily="50" charset="0"/>
              </a:endParaRPr>
            </a:p>
            <a:p>
              <a:pPr algn="ctr"/>
              <a:r>
                <a:rPr lang="en-US" altLang="zh-CN" sz="2000" dirty="0"/>
                <a:t> </a:t>
              </a:r>
              <a:endParaRPr lang="en-US" altLang="zh-CN" sz="2000" dirty="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39175" y="947400"/>
              <a:ext cx="1953218" cy="3248699"/>
              <a:chOff x="3673556" y="750277"/>
              <a:chExt cx="1953218" cy="3469557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3673556" y="750277"/>
                <a:ext cx="1953218" cy="529245"/>
              </a:xfrm>
              <a:prstGeom prst="rect">
                <a:avLst/>
              </a:prstGeom>
              <a:solidFill>
                <a:srgbClr val="FFA4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400" b="1" dirty="0">
                    <a:latin typeface="微软雅黑" panose="020B0703020204020201" pitchFamily="34" charset="-122"/>
                    <a:ea typeface="微软雅黑" panose="020B0703020204020201" pitchFamily="34" charset="-122"/>
                  </a:rPr>
                  <a:t>搜狗听写</a:t>
                </a:r>
                <a:endParaRPr lang="zh-CN" altLang="en-US" sz="2400" b="1" dirty="0">
                  <a:latin typeface="微软雅黑" panose="020B0703020204020201" pitchFamily="34" charset="-122"/>
                  <a:ea typeface="微软雅黑" panose="020B0703020204020201" pitchFamily="34" charset="-122"/>
                </a:endParaRPr>
              </a:p>
            </p:txBody>
          </p:sp>
          <p:sp>
            <p:nvSpPr>
              <p:cNvPr id="22" name="Flowchart: Off-page Connector 13"/>
              <p:cNvSpPr/>
              <p:nvPr/>
            </p:nvSpPr>
            <p:spPr>
              <a:xfrm>
                <a:off x="3673556" y="1379588"/>
                <a:ext cx="1953218" cy="2840246"/>
              </a:xfrm>
              <a:prstGeom prst="flowChartOffpageConnector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 panose="020B0604020202090204"/>
                  <a:buNone/>
                </a:pPr>
                <a:endParaRPr lang="en-US" sz="2000" kern="0" dirty="0">
                  <a:solidFill>
                    <a:srgbClr val="404040"/>
                  </a:solidFill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5" name="Oval 10"/>
              <p:cNvSpPr/>
              <p:nvPr/>
            </p:nvSpPr>
            <p:spPr>
              <a:xfrm>
                <a:off x="4458070" y="1171324"/>
                <a:ext cx="266700" cy="266700"/>
              </a:xfrm>
              <a:prstGeom prst="ellipse">
                <a:avLst/>
              </a:prstGeom>
              <a:solidFill>
                <a:srgbClr val="FFD966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600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026254" y="1891126"/>
              <a:ext cx="1300934" cy="167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实时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语音转文字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整理不完善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  <a:p>
              <a:pPr algn="ctr"/>
              <a:r>
                <a:rPr lang="en-US" altLang="zh-CN" sz="2000" dirty="0"/>
                <a:t>…</a:t>
              </a:r>
              <a:endParaRPr lang="en-US" altLang="zh-CN" sz="2000" dirty="0"/>
            </a:p>
            <a:p>
              <a:pPr algn="ctr"/>
              <a:endParaRPr lang="en-US" altLang="zh-CN" sz="2000" dirty="0"/>
            </a:p>
            <a:p>
              <a:pPr algn="ctr"/>
              <a:r>
                <a:rPr lang="en-US" altLang="zh-CN" sz="2000" dirty="0">
                  <a:solidFill>
                    <a:srgbClr val="E94A67"/>
                  </a:solidFill>
                  <a:latin typeface="Hans Kendrick 3" pitchFamily="50" charset="0"/>
                </a:rPr>
                <a:t>Auto Notes</a:t>
              </a:r>
              <a:endParaRPr lang="en-US" altLang="zh-CN" sz="2000" dirty="0">
                <a:solidFill>
                  <a:srgbClr val="E94A67"/>
                </a:solidFill>
                <a:latin typeface="Hans Kendrick 3" pitchFamily="50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86655" y="1141095"/>
            <a:ext cx="2399665" cy="3757295"/>
            <a:chOff x="3419601" y="694554"/>
            <a:chExt cx="1953218" cy="3248699"/>
          </a:xfrm>
        </p:grpSpPr>
        <p:sp>
          <p:nvSpPr>
            <p:cNvPr id="29" name="文本框 28"/>
            <p:cNvSpPr txBox="1"/>
            <p:nvPr/>
          </p:nvSpPr>
          <p:spPr>
            <a:xfrm>
              <a:off x="3476907" y="1496927"/>
              <a:ext cx="1895912" cy="1941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dirty="0"/>
                <a:t>Colormind</a:t>
              </a:r>
              <a:endParaRPr lang="en-US" altLang="zh-CN" sz="2000" dirty="0"/>
            </a:p>
            <a:p>
              <a:pPr algn="ctr"/>
              <a:r>
                <a:rPr lang="en-US" altLang="zh-CN" sz="2000" dirty="0"/>
                <a:t>Adobe Kuler</a:t>
              </a:r>
              <a:endParaRPr lang="en-US" altLang="zh-CN" sz="2000" dirty="0"/>
            </a:p>
            <a:p>
              <a:pPr algn="ctr"/>
              <a:r>
                <a:rPr lang="en-US" altLang="zh-CN" sz="2000" dirty="0"/>
                <a:t>Color Hunt</a:t>
              </a:r>
              <a:endParaRPr lang="en-US" altLang="zh-CN" sz="2000" dirty="0"/>
            </a:p>
            <a:p>
              <a:pPr algn="ctr"/>
              <a:r>
                <a:rPr lang="en-US" altLang="zh-CN" sz="2000" dirty="0"/>
                <a:t>Color Dot</a:t>
              </a:r>
              <a:endParaRPr lang="en-US" altLang="zh-CN" sz="2000" dirty="0"/>
            </a:p>
            <a:p>
              <a:pPr algn="ctr"/>
              <a:r>
                <a:rPr lang="en-US" altLang="zh-CN" sz="2000" dirty="0"/>
                <a:t>…</a:t>
              </a:r>
              <a:endParaRPr lang="en-US" altLang="zh-CN" sz="2000" dirty="0"/>
            </a:p>
            <a:p>
              <a:pPr algn="ctr"/>
              <a:r>
                <a:rPr lang="en-US" altLang="zh-CN" sz="2000" dirty="0">
                  <a:solidFill>
                    <a:srgbClr val="E94A67"/>
                  </a:solidFill>
                  <a:latin typeface="Hans Kendrick 3" pitchFamily="50" charset="0"/>
                </a:rPr>
                <a:t>AutoColor</a:t>
              </a:r>
              <a:endParaRPr lang="zh-CN" altLang="en-US" sz="2000" dirty="0">
                <a:solidFill>
                  <a:srgbClr val="E94A67"/>
                </a:solidFill>
                <a:latin typeface="Hans Kendrick 3" pitchFamily="50" charset="0"/>
              </a:endParaRPr>
            </a:p>
            <a:p>
              <a:pPr algn="ctr"/>
              <a:r>
                <a:rPr lang="en-US" altLang="zh-CN" sz="2000" dirty="0"/>
                <a:t> </a:t>
              </a:r>
              <a:endParaRPr lang="en-US" altLang="zh-CN" sz="2000" dirty="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419601" y="694554"/>
              <a:ext cx="1953218" cy="3248699"/>
              <a:chOff x="3673556" y="750277"/>
              <a:chExt cx="1953218" cy="3469557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矩形 30"/>
              <p:cNvSpPr/>
              <p:nvPr/>
            </p:nvSpPr>
            <p:spPr>
              <a:xfrm>
                <a:off x="3673556" y="750277"/>
                <a:ext cx="1953218" cy="52924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400" b="1" dirty="0">
                    <a:latin typeface="微软雅黑" panose="020B0703020204020201" pitchFamily="34" charset="-122"/>
                    <a:ea typeface="微软雅黑" panose="020B0703020204020201" pitchFamily="34" charset="-122"/>
                  </a:rPr>
                  <a:t>讯飞语记</a:t>
                </a:r>
                <a:endParaRPr lang="zh-CN" altLang="en-US" sz="2400" b="1" dirty="0">
                  <a:latin typeface="微软雅黑" panose="020B0703020204020201" pitchFamily="34" charset="-122"/>
                  <a:ea typeface="微软雅黑" panose="020B0703020204020201" pitchFamily="34" charset="-122"/>
                </a:endParaRPr>
              </a:p>
            </p:txBody>
          </p:sp>
          <p:sp>
            <p:nvSpPr>
              <p:cNvPr id="32" name="Flowchart: Off-page Connector 13"/>
              <p:cNvSpPr/>
              <p:nvPr/>
            </p:nvSpPr>
            <p:spPr>
              <a:xfrm>
                <a:off x="3673556" y="1379588"/>
                <a:ext cx="1953218" cy="2840246"/>
              </a:xfrm>
              <a:prstGeom prst="flowChartOffpageConnec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 panose="020B0604020202090204"/>
                  <a:buNone/>
                </a:pPr>
                <a:endParaRPr lang="en-US" sz="2000" kern="0" dirty="0">
                  <a:solidFill>
                    <a:srgbClr val="404040"/>
                  </a:solidFill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3" name="Oval 10"/>
              <p:cNvSpPr/>
              <p:nvPr/>
            </p:nvSpPr>
            <p:spPr>
              <a:xfrm>
                <a:off x="4458070" y="1171324"/>
                <a:ext cx="266700" cy="2667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600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3706680" y="1638280"/>
              <a:ext cx="1300934" cy="167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base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实时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endParaRPr>
            </a:p>
            <a:p>
              <a:pPr algn="ctr" fontAlgn="base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语音转文字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endParaRPr>
            </a:p>
            <a:p>
              <a:pPr algn="ctr" fontAlgn="base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拍照裁剪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+mn-ea"/>
              </a:endParaRPr>
            </a:p>
            <a:p>
              <a:pPr algn="ctr" fontAlgn="base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  <a:sym typeface="+mn-ea"/>
                </a:rPr>
                <a:t>整理不完善</a:t>
              </a:r>
              <a:endParaRPr lang="en-US" altLang="zh-CN" sz="2000" dirty="0">
                <a:solidFill>
                  <a:srgbClr val="000000"/>
                </a:solidFill>
                <a:latin typeface="Segoe UI" panose="020B0502040204020203" pitchFamily="34" charset="0"/>
              </a:endParaRPr>
            </a:p>
            <a:p>
              <a:pPr algn="ctr" fontAlgn="base"/>
              <a:r>
                <a:rPr lang="en-US" altLang="zh-CN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…​</a:t>
              </a:r>
              <a:endParaRPr lang="en-US" altLang="zh-CN" sz="2000" dirty="0">
                <a:solidFill>
                  <a:srgbClr val="000000"/>
                </a:solidFill>
                <a:latin typeface="Segoe UI" panose="020B0502040204020203" pitchFamily="34" charset="0"/>
              </a:endParaRPr>
            </a:p>
            <a:p>
              <a:pPr algn="ctr" fontAlgn="base"/>
              <a:r>
                <a:rPr lang="en-US" altLang="zh-CN" sz="2000" dirty="0">
                  <a:solidFill>
                    <a:srgbClr val="E94A67"/>
                  </a:solidFill>
                  <a:latin typeface="Segoe UI" panose="020B0502040204020203" pitchFamily="34" charset="0"/>
                </a:rPr>
                <a:t>Auto Notes</a:t>
              </a:r>
              <a:endParaRPr lang="en-US" altLang="zh-CN" sz="2000" dirty="0">
                <a:solidFill>
                  <a:srgbClr val="E94A67"/>
                </a:solidFill>
                <a:latin typeface="Segoe UI" panose="020B0502040204020203" pitchFamily="34" charset="0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1226" y="1873706"/>
            <a:ext cx="4366211" cy="3194390"/>
            <a:chOff x="48555" y="957818"/>
            <a:chExt cx="4366211" cy="3194390"/>
          </a:xfrm>
        </p:grpSpPr>
        <p:sp>
          <p:nvSpPr>
            <p:cNvPr id="205" name="任意多边形 37"/>
            <p:cNvSpPr/>
            <p:nvPr/>
          </p:nvSpPr>
          <p:spPr>
            <a:xfrm>
              <a:off x="442559" y="957818"/>
              <a:ext cx="3578205" cy="2839378"/>
            </a:xfrm>
            <a:custGeom>
              <a:avLst/>
              <a:gdLst>
                <a:gd name="connsiteX0" fmla="*/ 152355 w 3877695"/>
                <a:gd name="connsiteY0" fmla="*/ 0 h 3077029"/>
                <a:gd name="connsiteX1" fmla="*/ 3727721 w 3877695"/>
                <a:gd name="connsiteY1" fmla="*/ 0 h 3077029"/>
                <a:gd name="connsiteX2" fmla="*/ 3877695 w 3877695"/>
                <a:gd name="connsiteY2" fmla="*/ 149974 h 3077029"/>
                <a:gd name="connsiteX3" fmla="*/ 3877695 w 3877695"/>
                <a:gd name="connsiteY3" fmla="*/ 2927055 h 3077029"/>
                <a:gd name="connsiteX4" fmla="*/ 3727721 w 3877695"/>
                <a:gd name="connsiteY4" fmla="*/ 3077029 h 3077029"/>
                <a:gd name="connsiteX5" fmla="*/ 152355 w 3877695"/>
                <a:gd name="connsiteY5" fmla="*/ 3077029 h 3077029"/>
                <a:gd name="connsiteX6" fmla="*/ 2381 w 3877695"/>
                <a:gd name="connsiteY6" fmla="*/ 2927055 h 3077029"/>
                <a:gd name="connsiteX7" fmla="*/ 2381 w 3877695"/>
                <a:gd name="connsiteY7" fmla="*/ 2131375 h 3077029"/>
                <a:gd name="connsiteX8" fmla="*/ 7384 w 3877695"/>
                <a:gd name="connsiteY8" fmla="*/ 2143453 h 3077029"/>
                <a:gd name="connsiteX9" fmla="*/ 8273 w 3877695"/>
                <a:gd name="connsiteY9" fmla="*/ 2143821 h 3077029"/>
                <a:gd name="connsiteX10" fmla="*/ 0 w 3877695"/>
                <a:gd name="connsiteY10" fmla="*/ 2123848 h 3077029"/>
                <a:gd name="connsiteX11" fmla="*/ 11624 w 3877695"/>
                <a:gd name="connsiteY11" fmla="*/ 2095784 h 3077029"/>
                <a:gd name="connsiteX12" fmla="*/ 32449 w 3877695"/>
                <a:gd name="connsiteY12" fmla="*/ 2087159 h 3077029"/>
                <a:gd name="connsiteX13" fmla="*/ 32191 w 3877695"/>
                <a:gd name="connsiteY13" fmla="*/ 2087052 h 3077029"/>
                <a:gd name="connsiteX14" fmla="*/ 32872 w 3877695"/>
                <a:gd name="connsiteY14" fmla="*/ 2086983 h 3077029"/>
                <a:gd name="connsiteX15" fmla="*/ 39688 w 3877695"/>
                <a:gd name="connsiteY15" fmla="*/ 2084160 h 3077029"/>
                <a:gd name="connsiteX16" fmla="*/ 43836 w 3877695"/>
                <a:gd name="connsiteY16" fmla="*/ 2085878 h 3077029"/>
                <a:gd name="connsiteX17" fmla="*/ 113536 w 3877695"/>
                <a:gd name="connsiteY17" fmla="*/ 2078852 h 3077029"/>
                <a:gd name="connsiteX18" fmla="*/ 553924 w 3877695"/>
                <a:gd name="connsiteY18" fmla="*/ 1538514 h 3077029"/>
                <a:gd name="connsiteX19" fmla="*/ 113536 w 3877695"/>
                <a:gd name="connsiteY19" fmla="*/ 998176 h 3077029"/>
                <a:gd name="connsiteX20" fmla="*/ 49328 w 3877695"/>
                <a:gd name="connsiteY20" fmla="*/ 991703 h 3077029"/>
                <a:gd name="connsiteX21" fmla="*/ 40084 w 3877695"/>
                <a:gd name="connsiteY21" fmla="*/ 995532 h 3077029"/>
                <a:gd name="connsiteX22" fmla="*/ 0 w 3877695"/>
                <a:gd name="connsiteY22" fmla="*/ 955448 h 3077029"/>
                <a:gd name="connsiteX23" fmla="*/ 7876 w 3877695"/>
                <a:gd name="connsiteY23" fmla="*/ 936433 h 3077029"/>
                <a:gd name="connsiteX24" fmla="*/ 7384 w 3877695"/>
                <a:gd name="connsiteY24" fmla="*/ 936637 h 3077029"/>
                <a:gd name="connsiteX25" fmla="*/ 2381 w 3877695"/>
                <a:gd name="connsiteY25" fmla="*/ 948714 h 3077029"/>
                <a:gd name="connsiteX26" fmla="*/ 2381 w 3877695"/>
                <a:gd name="connsiteY26" fmla="*/ 149974 h 3077029"/>
                <a:gd name="connsiteX27" fmla="*/ 152355 w 3877695"/>
                <a:gd name="connsiteY27" fmla="*/ 0 h 307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77695" h="3077029">
                  <a:moveTo>
                    <a:pt x="152355" y="0"/>
                  </a:moveTo>
                  <a:lnTo>
                    <a:pt x="3727721" y="0"/>
                  </a:lnTo>
                  <a:cubicBezTo>
                    <a:pt x="3810549" y="0"/>
                    <a:pt x="3877695" y="67146"/>
                    <a:pt x="3877695" y="149974"/>
                  </a:cubicBezTo>
                  <a:lnTo>
                    <a:pt x="3877695" y="2927055"/>
                  </a:lnTo>
                  <a:cubicBezTo>
                    <a:pt x="3877695" y="3009883"/>
                    <a:pt x="3810549" y="3077029"/>
                    <a:pt x="3727721" y="3077029"/>
                  </a:cubicBezTo>
                  <a:lnTo>
                    <a:pt x="152355" y="3077029"/>
                  </a:lnTo>
                  <a:cubicBezTo>
                    <a:pt x="69527" y="3077029"/>
                    <a:pt x="2381" y="3009883"/>
                    <a:pt x="2381" y="2927055"/>
                  </a:cubicBezTo>
                  <a:lnTo>
                    <a:pt x="2381" y="2131375"/>
                  </a:lnTo>
                  <a:lnTo>
                    <a:pt x="7384" y="2143453"/>
                  </a:lnTo>
                  <a:lnTo>
                    <a:pt x="8273" y="2143821"/>
                  </a:lnTo>
                  <a:lnTo>
                    <a:pt x="0" y="2123848"/>
                  </a:lnTo>
                  <a:cubicBezTo>
                    <a:pt x="0" y="2112889"/>
                    <a:pt x="4442" y="2102967"/>
                    <a:pt x="11624" y="2095784"/>
                  </a:cubicBezTo>
                  <a:lnTo>
                    <a:pt x="32449" y="2087159"/>
                  </a:lnTo>
                  <a:lnTo>
                    <a:pt x="32191" y="2087052"/>
                  </a:lnTo>
                  <a:lnTo>
                    <a:pt x="32872" y="2086983"/>
                  </a:lnTo>
                  <a:lnTo>
                    <a:pt x="39688" y="2084160"/>
                  </a:lnTo>
                  <a:lnTo>
                    <a:pt x="43836" y="2085878"/>
                  </a:lnTo>
                  <a:lnTo>
                    <a:pt x="113536" y="2078852"/>
                  </a:lnTo>
                  <a:cubicBezTo>
                    <a:pt x="364865" y="2027422"/>
                    <a:pt x="553924" y="1805047"/>
                    <a:pt x="553924" y="1538514"/>
                  </a:cubicBezTo>
                  <a:cubicBezTo>
                    <a:pt x="553924" y="1271981"/>
                    <a:pt x="364865" y="1049606"/>
                    <a:pt x="113536" y="998176"/>
                  </a:cubicBezTo>
                  <a:lnTo>
                    <a:pt x="49328" y="991703"/>
                  </a:lnTo>
                  <a:lnTo>
                    <a:pt x="40084" y="995532"/>
                  </a:lnTo>
                  <a:cubicBezTo>
                    <a:pt x="17946" y="995532"/>
                    <a:pt x="0" y="977586"/>
                    <a:pt x="0" y="955448"/>
                  </a:cubicBezTo>
                  <a:lnTo>
                    <a:pt x="7876" y="936433"/>
                  </a:lnTo>
                  <a:lnTo>
                    <a:pt x="7384" y="936637"/>
                  </a:lnTo>
                  <a:lnTo>
                    <a:pt x="2381" y="948714"/>
                  </a:lnTo>
                  <a:lnTo>
                    <a:pt x="2381" y="149974"/>
                  </a:lnTo>
                  <a:cubicBezTo>
                    <a:pt x="2381" y="67146"/>
                    <a:pt x="69527" y="0"/>
                    <a:pt x="15235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48000">
                  <a:srgbClr val="FBFBFB"/>
                </a:gs>
                <a:gs pos="52000">
                  <a:srgbClr val="F0F0F0"/>
                </a:gs>
                <a:gs pos="50000">
                  <a:srgbClr val="E7E7E7"/>
                </a:gs>
                <a:gs pos="100000">
                  <a:srgbClr val="E7E7E7"/>
                </a:gs>
              </a:gsLst>
              <a:lin ang="0" scaled="1"/>
              <a:tileRect/>
            </a:gradFill>
            <a:ln>
              <a:noFill/>
            </a:ln>
            <a:effectLst>
              <a:outerShdw blurRad="241300" dist="101600" sx="98000" sy="98000" algn="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等腰三角形 246"/>
            <p:cNvSpPr/>
            <p:nvPr/>
          </p:nvSpPr>
          <p:spPr>
            <a:xfrm flipV="1">
              <a:off x="48555" y="3777194"/>
              <a:ext cx="4366211" cy="375014"/>
            </a:xfrm>
            <a:prstGeom prst="triangle">
              <a:avLst/>
            </a:prstGeom>
            <a:gradFill flip="none" rotWithShape="1">
              <a:gsLst>
                <a:gs pos="0">
                  <a:schemeClr val="bg2">
                    <a:alpha val="12000"/>
                  </a:schemeClr>
                </a:gs>
                <a:gs pos="74000">
                  <a:schemeClr val="bg1">
                    <a:lumMod val="50000"/>
                    <a:alpha val="32000"/>
                  </a:schemeClr>
                </a:gs>
                <a:gs pos="94000">
                  <a:schemeClr val="tx1">
                    <a:lumMod val="50000"/>
                    <a:lumOff val="50000"/>
                    <a:alpha val="51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6" name="任意多边形 36"/>
          <p:cNvSpPr/>
          <p:nvPr/>
        </p:nvSpPr>
        <p:spPr>
          <a:xfrm>
            <a:off x="590687" y="2784889"/>
            <a:ext cx="504592" cy="1017013"/>
          </a:xfrm>
          <a:custGeom>
            <a:avLst/>
            <a:gdLst>
              <a:gd name="connsiteX0" fmla="*/ 0 w 546826"/>
              <a:gd name="connsiteY0" fmla="*/ 0 h 1102135"/>
              <a:gd name="connsiteX1" fmla="*/ 106438 w 546826"/>
              <a:gd name="connsiteY1" fmla="*/ 10729 h 1102135"/>
              <a:gd name="connsiteX2" fmla="*/ 546826 w 546826"/>
              <a:gd name="connsiteY2" fmla="*/ 551067 h 1102135"/>
              <a:gd name="connsiteX3" fmla="*/ 106438 w 546826"/>
              <a:gd name="connsiteY3" fmla="*/ 1091405 h 1102135"/>
              <a:gd name="connsiteX4" fmla="*/ 0 w 546826"/>
              <a:gd name="connsiteY4" fmla="*/ 1102135 h 110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826" h="1102135">
                <a:moveTo>
                  <a:pt x="0" y="0"/>
                </a:moveTo>
                <a:lnTo>
                  <a:pt x="106438" y="10729"/>
                </a:lnTo>
                <a:cubicBezTo>
                  <a:pt x="357767" y="62159"/>
                  <a:pt x="546826" y="284534"/>
                  <a:pt x="546826" y="551067"/>
                </a:cubicBezTo>
                <a:cubicBezTo>
                  <a:pt x="546826" y="817600"/>
                  <a:pt x="357767" y="1039975"/>
                  <a:pt x="106438" y="1091405"/>
                </a:cubicBezTo>
                <a:lnTo>
                  <a:pt x="0" y="1102135"/>
                </a:lnTo>
                <a:close/>
              </a:path>
            </a:pathLst>
          </a:custGeom>
          <a:solidFill>
            <a:srgbClr val="C2CBD8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2453634" y="2069331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学院派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409839" y="3480394"/>
            <a:ext cx="167454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解决课堂、讲座中的内容记录需求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grpSp>
        <p:nvGrpSpPr>
          <p:cNvPr id="16" name="Group 142"/>
          <p:cNvGrpSpPr/>
          <p:nvPr/>
        </p:nvGrpSpPr>
        <p:grpSpPr>
          <a:xfrm>
            <a:off x="1191700" y="2415047"/>
            <a:ext cx="613719" cy="1893237"/>
            <a:chOff x="3036888" y="2108200"/>
            <a:chExt cx="692150" cy="2135188"/>
          </a:xfrm>
        </p:grpSpPr>
        <p:sp>
          <p:nvSpPr>
            <p:cNvPr id="17" name="Freeform 5"/>
            <p:cNvSpPr/>
            <p:nvPr/>
          </p:nvSpPr>
          <p:spPr bwMode="auto">
            <a:xfrm>
              <a:off x="3179763" y="3098800"/>
              <a:ext cx="446088" cy="388938"/>
            </a:xfrm>
            <a:custGeom>
              <a:avLst/>
              <a:gdLst>
                <a:gd name="T0" fmla="*/ 55 w 148"/>
                <a:gd name="T1" fmla="*/ 130 h 130"/>
                <a:gd name="T2" fmla="*/ 71 w 148"/>
                <a:gd name="T3" fmla="*/ 56 h 130"/>
                <a:gd name="T4" fmla="*/ 80 w 148"/>
                <a:gd name="T5" fmla="*/ 56 h 130"/>
                <a:gd name="T6" fmla="*/ 87 w 148"/>
                <a:gd name="T7" fmla="*/ 130 h 130"/>
                <a:gd name="T8" fmla="*/ 147 w 148"/>
                <a:gd name="T9" fmla="*/ 130 h 130"/>
                <a:gd name="T10" fmla="*/ 147 w 148"/>
                <a:gd name="T11" fmla="*/ 4 h 130"/>
                <a:gd name="T12" fmla="*/ 5 w 148"/>
                <a:gd name="T13" fmla="*/ 0 h 130"/>
                <a:gd name="T14" fmla="*/ 0 w 148"/>
                <a:gd name="T15" fmla="*/ 130 h 130"/>
                <a:gd name="T16" fmla="*/ 55 w 148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130">
                  <a:moveTo>
                    <a:pt x="55" y="130"/>
                  </a:moveTo>
                  <a:cubicBezTo>
                    <a:pt x="71" y="56"/>
                    <a:pt x="71" y="56"/>
                    <a:pt x="71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7" y="130"/>
                    <a:pt x="87" y="130"/>
                    <a:pt x="87" y="130"/>
                  </a:cubicBezTo>
                  <a:cubicBezTo>
                    <a:pt x="147" y="130"/>
                    <a:pt x="147" y="130"/>
                    <a:pt x="147" y="130"/>
                  </a:cubicBezTo>
                  <a:cubicBezTo>
                    <a:pt x="148" y="97"/>
                    <a:pt x="148" y="35"/>
                    <a:pt x="147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25"/>
                    <a:pt x="3" y="92"/>
                    <a:pt x="0" y="130"/>
                  </a:cubicBezTo>
                  <a:lnTo>
                    <a:pt x="55" y="130"/>
                  </a:lnTo>
                  <a:close/>
                </a:path>
              </a:pathLst>
            </a:custGeom>
            <a:solidFill>
              <a:srgbClr val="1E2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3082926" y="3471863"/>
              <a:ext cx="261938" cy="771525"/>
            </a:xfrm>
            <a:custGeom>
              <a:avLst/>
              <a:gdLst>
                <a:gd name="T0" fmla="*/ 32 w 87"/>
                <a:gd name="T1" fmla="*/ 5 h 258"/>
                <a:gd name="T2" fmla="*/ 21 w 87"/>
                <a:gd name="T3" fmla="*/ 242 h 258"/>
                <a:gd name="T4" fmla="*/ 0 w 87"/>
                <a:gd name="T5" fmla="*/ 258 h 258"/>
                <a:gd name="T6" fmla="*/ 33 w 87"/>
                <a:gd name="T7" fmla="*/ 258 h 258"/>
                <a:gd name="T8" fmla="*/ 87 w 87"/>
                <a:gd name="T9" fmla="*/ 5 h 258"/>
                <a:gd name="T10" fmla="*/ 57 w 87"/>
                <a:gd name="T11" fmla="*/ 0 h 258"/>
                <a:gd name="T12" fmla="*/ 32 w 87"/>
                <a:gd name="T13" fmla="*/ 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258">
                  <a:moveTo>
                    <a:pt x="32" y="5"/>
                  </a:moveTo>
                  <a:cubicBezTo>
                    <a:pt x="27" y="109"/>
                    <a:pt x="21" y="242"/>
                    <a:pt x="21" y="242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32" y="5"/>
                  </a:lnTo>
                  <a:close/>
                </a:path>
              </a:pathLst>
            </a:custGeom>
            <a:solidFill>
              <a:srgbClr val="1E2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3441701" y="3413125"/>
              <a:ext cx="180975" cy="830263"/>
            </a:xfrm>
            <a:custGeom>
              <a:avLst/>
              <a:gdLst>
                <a:gd name="T0" fmla="*/ 60 w 60"/>
                <a:gd name="T1" fmla="*/ 25 h 278"/>
                <a:gd name="T2" fmla="*/ 16 w 60"/>
                <a:gd name="T3" fmla="*/ 0 h 278"/>
                <a:gd name="T4" fmla="*/ 0 w 60"/>
                <a:gd name="T5" fmla="*/ 25 h 278"/>
                <a:gd name="T6" fmla="*/ 26 w 60"/>
                <a:gd name="T7" fmla="*/ 278 h 278"/>
                <a:gd name="T8" fmla="*/ 59 w 60"/>
                <a:gd name="T9" fmla="*/ 278 h 278"/>
                <a:gd name="T10" fmla="*/ 40 w 60"/>
                <a:gd name="T11" fmla="*/ 263 h 278"/>
                <a:gd name="T12" fmla="*/ 60 w 60"/>
                <a:gd name="T13" fmla="*/ 25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78">
                  <a:moveTo>
                    <a:pt x="60" y="2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6" y="278"/>
                    <a:pt x="26" y="278"/>
                    <a:pt x="26" y="278"/>
                  </a:cubicBezTo>
                  <a:cubicBezTo>
                    <a:pt x="59" y="278"/>
                    <a:pt x="59" y="278"/>
                    <a:pt x="59" y="278"/>
                  </a:cubicBezTo>
                  <a:cubicBezTo>
                    <a:pt x="40" y="263"/>
                    <a:pt x="40" y="263"/>
                    <a:pt x="40" y="263"/>
                  </a:cubicBezTo>
                  <a:cubicBezTo>
                    <a:pt x="40" y="263"/>
                    <a:pt x="57" y="146"/>
                    <a:pt x="60" y="25"/>
                  </a:cubicBezTo>
                  <a:close/>
                </a:path>
              </a:pathLst>
            </a:custGeom>
            <a:solidFill>
              <a:srgbClr val="1E2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3381376" y="3140075"/>
              <a:ext cx="30163" cy="98425"/>
            </a:xfrm>
            <a:custGeom>
              <a:avLst/>
              <a:gdLst>
                <a:gd name="T0" fmla="*/ 9 w 10"/>
                <a:gd name="T1" fmla="*/ 33 h 33"/>
                <a:gd name="T2" fmla="*/ 8 w 10"/>
                <a:gd name="T3" fmla="*/ 32 h 33"/>
                <a:gd name="T4" fmla="*/ 0 w 10"/>
                <a:gd name="T5" fmla="*/ 1 h 33"/>
                <a:gd name="T6" fmla="*/ 1 w 10"/>
                <a:gd name="T7" fmla="*/ 0 h 33"/>
                <a:gd name="T8" fmla="*/ 2 w 10"/>
                <a:gd name="T9" fmla="*/ 1 h 33"/>
                <a:gd name="T10" fmla="*/ 10 w 10"/>
                <a:gd name="T11" fmla="*/ 31 h 33"/>
                <a:gd name="T12" fmla="*/ 9 w 10"/>
                <a:gd name="T13" fmla="*/ 33 h 33"/>
                <a:gd name="T14" fmla="*/ 9 w 1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3">
                  <a:moveTo>
                    <a:pt x="9" y="33"/>
                  </a:moveTo>
                  <a:cubicBezTo>
                    <a:pt x="9" y="33"/>
                    <a:pt x="8" y="32"/>
                    <a:pt x="8" y="3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lose/>
                </a:path>
              </a:pathLst>
            </a:custGeom>
            <a:solidFill>
              <a:srgbClr val="4947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9"/>
            <p:cNvSpPr/>
            <p:nvPr/>
          </p:nvSpPr>
          <p:spPr bwMode="auto">
            <a:xfrm>
              <a:off x="3036888" y="2584450"/>
              <a:ext cx="127000" cy="487363"/>
            </a:xfrm>
            <a:custGeom>
              <a:avLst/>
              <a:gdLst>
                <a:gd name="T0" fmla="*/ 37 w 42"/>
                <a:gd name="T1" fmla="*/ 0 h 163"/>
                <a:gd name="T2" fmla="*/ 9 w 42"/>
                <a:gd name="T3" fmla="*/ 70 h 163"/>
                <a:gd name="T4" fmla="*/ 15 w 42"/>
                <a:gd name="T5" fmla="*/ 161 h 163"/>
                <a:gd name="T6" fmla="*/ 42 w 42"/>
                <a:gd name="T7" fmla="*/ 141 h 163"/>
                <a:gd name="T8" fmla="*/ 37 w 42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63">
                  <a:moveTo>
                    <a:pt x="37" y="0"/>
                  </a:moveTo>
                  <a:cubicBezTo>
                    <a:pt x="27" y="12"/>
                    <a:pt x="9" y="61"/>
                    <a:pt x="9" y="70"/>
                  </a:cubicBezTo>
                  <a:cubicBezTo>
                    <a:pt x="9" y="78"/>
                    <a:pt x="0" y="160"/>
                    <a:pt x="15" y="161"/>
                  </a:cubicBezTo>
                  <a:cubicBezTo>
                    <a:pt x="31" y="163"/>
                    <a:pt x="42" y="141"/>
                    <a:pt x="42" y="141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CE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0"/>
            <p:cNvSpPr/>
            <p:nvPr/>
          </p:nvSpPr>
          <p:spPr bwMode="auto">
            <a:xfrm>
              <a:off x="3100388" y="2414588"/>
              <a:ext cx="628650" cy="742950"/>
            </a:xfrm>
            <a:custGeom>
              <a:avLst/>
              <a:gdLst>
                <a:gd name="T0" fmla="*/ 175 w 208"/>
                <a:gd name="T1" fmla="*/ 65 h 249"/>
                <a:gd name="T2" fmla="*/ 165 w 208"/>
                <a:gd name="T3" fmla="*/ 240 h 249"/>
                <a:gd name="T4" fmla="*/ 31 w 208"/>
                <a:gd name="T5" fmla="*/ 229 h 249"/>
                <a:gd name="T6" fmla="*/ 13 w 208"/>
                <a:gd name="T7" fmla="*/ 241 h 249"/>
                <a:gd name="T8" fmla="*/ 7 w 208"/>
                <a:gd name="T9" fmla="*/ 103 h 249"/>
                <a:gd name="T10" fmla="*/ 19 w 208"/>
                <a:gd name="T11" fmla="*/ 41 h 249"/>
                <a:gd name="T12" fmla="*/ 94 w 208"/>
                <a:gd name="T13" fmla="*/ 1 h 249"/>
                <a:gd name="T14" fmla="*/ 128 w 208"/>
                <a:gd name="T15" fmla="*/ 4 h 249"/>
                <a:gd name="T16" fmla="*/ 189 w 208"/>
                <a:gd name="T17" fmla="*/ 36 h 249"/>
                <a:gd name="T18" fmla="*/ 205 w 208"/>
                <a:gd name="T19" fmla="*/ 174 h 249"/>
                <a:gd name="T20" fmla="*/ 184 w 208"/>
                <a:gd name="T21" fmla="*/ 249 h 249"/>
                <a:gd name="T22" fmla="*/ 165 w 208"/>
                <a:gd name="T23" fmla="*/ 24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49">
                  <a:moveTo>
                    <a:pt x="175" y="65"/>
                  </a:moveTo>
                  <a:cubicBezTo>
                    <a:pt x="165" y="240"/>
                    <a:pt x="165" y="240"/>
                    <a:pt x="165" y="240"/>
                  </a:cubicBezTo>
                  <a:cubicBezTo>
                    <a:pt x="31" y="229"/>
                    <a:pt x="31" y="229"/>
                    <a:pt x="31" y="229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6" y="198"/>
                    <a:pt x="0" y="147"/>
                    <a:pt x="7" y="103"/>
                  </a:cubicBezTo>
                  <a:cubicBezTo>
                    <a:pt x="10" y="88"/>
                    <a:pt x="16" y="55"/>
                    <a:pt x="19" y="41"/>
                  </a:cubicBezTo>
                  <a:cubicBezTo>
                    <a:pt x="21" y="33"/>
                    <a:pt x="83" y="0"/>
                    <a:pt x="94" y="1"/>
                  </a:cubicBezTo>
                  <a:cubicBezTo>
                    <a:pt x="105" y="1"/>
                    <a:pt x="110" y="0"/>
                    <a:pt x="128" y="4"/>
                  </a:cubicBezTo>
                  <a:cubicBezTo>
                    <a:pt x="147" y="8"/>
                    <a:pt x="182" y="27"/>
                    <a:pt x="189" y="36"/>
                  </a:cubicBezTo>
                  <a:cubicBezTo>
                    <a:pt x="196" y="45"/>
                    <a:pt x="208" y="163"/>
                    <a:pt x="205" y="174"/>
                  </a:cubicBezTo>
                  <a:cubicBezTo>
                    <a:pt x="199" y="201"/>
                    <a:pt x="184" y="249"/>
                    <a:pt x="184" y="249"/>
                  </a:cubicBezTo>
                  <a:cubicBezTo>
                    <a:pt x="165" y="240"/>
                    <a:pt x="165" y="240"/>
                    <a:pt x="165" y="240"/>
                  </a:cubicBezTo>
                </a:path>
              </a:pathLst>
            </a:custGeom>
            <a:solidFill>
              <a:srgbClr val="849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1"/>
            <p:cNvSpPr/>
            <p:nvPr/>
          </p:nvSpPr>
          <p:spPr bwMode="auto">
            <a:xfrm>
              <a:off x="3267076" y="2817813"/>
              <a:ext cx="190500" cy="160338"/>
            </a:xfrm>
            <a:custGeom>
              <a:avLst/>
              <a:gdLst>
                <a:gd name="T0" fmla="*/ 1 w 63"/>
                <a:gd name="T1" fmla="*/ 54 h 54"/>
                <a:gd name="T2" fmla="*/ 0 w 63"/>
                <a:gd name="T3" fmla="*/ 53 h 54"/>
                <a:gd name="T4" fmla="*/ 1 w 63"/>
                <a:gd name="T5" fmla="*/ 52 h 54"/>
                <a:gd name="T6" fmla="*/ 61 w 63"/>
                <a:gd name="T7" fmla="*/ 1 h 54"/>
                <a:gd name="T8" fmla="*/ 63 w 63"/>
                <a:gd name="T9" fmla="*/ 1 h 54"/>
                <a:gd name="T10" fmla="*/ 63 w 63"/>
                <a:gd name="T11" fmla="*/ 2 h 54"/>
                <a:gd name="T12" fmla="*/ 2 w 63"/>
                <a:gd name="T13" fmla="*/ 54 h 54"/>
                <a:gd name="T14" fmla="*/ 1 w 6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54">
                  <a:moveTo>
                    <a:pt x="1" y="54"/>
                  </a:moveTo>
                  <a:cubicBezTo>
                    <a:pt x="1" y="54"/>
                    <a:pt x="1" y="54"/>
                    <a:pt x="0" y="53"/>
                  </a:cubicBezTo>
                  <a:cubicBezTo>
                    <a:pt x="0" y="53"/>
                    <a:pt x="0" y="52"/>
                    <a:pt x="1" y="52"/>
                  </a:cubicBezTo>
                  <a:cubicBezTo>
                    <a:pt x="24" y="39"/>
                    <a:pt x="45" y="22"/>
                    <a:pt x="61" y="1"/>
                  </a:cubicBezTo>
                  <a:cubicBezTo>
                    <a:pt x="61" y="0"/>
                    <a:pt x="62" y="0"/>
                    <a:pt x="63" y="1"/>
                  </a:cubicBezTo>
                  <a:cubicBezTo>
                    <a:pt x="63" y="1"/>
                    <a:pt x="63" y="2"/>
                    <a:pt x="63" y="2"/>
                  </a:cubicBezTo>
                  <a:cubicBezTo>
                    <a:pt x="46" y="24"/>
                    <a:pt x="25" y="41"/>
                    <a:pt x="2" y="54"/>
                  </a:cubicBezTo>
                  <a:cubicBezTo>
                    <a:pt x="2" y="54"/>
                    <a:pt x="2" y="54"/>
                    <a:pt x="1" y="54"/>
                  </a:cubicBezTo>
                  <a:close/>
                </a:path>
              </a:pathLst>
            </a:custGeom>
            <a:solidFill>
              <a:srgbClr val="5B7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2"/>
            <p:cNvSpPr/>
            <p:nvPr/>
          </p:nvSpPr>
          <p:spPr bwMode="auto">
            <a:xfrm>
              <a:off x="3390901" y="2841625"/>
              <a:ext cx="111125" cy="185738"/>
            </a:xfrm>
            <a:custGeom>
              <a:avLst/>
              <a:gdLst>
                <a:gd name="T0" fmla="*/ 1 w 37"/>
                <a:gd name="T1" fmla="*/ 62 h 62"/>
                <a:gd name="T2" fmla="*/ 1 w 37"/>
                <a:gd name="T3" fmla="*/ 62 h 62"/>
                <a:gd name="T4" fmla="*/ 0 w 37"/>
                <a:gd name="T5" fmla="*/ 60 h 62"/>
                <a:gd name="T6" fmla="*/ 34 w 37"/>
                <a:gd name="T7" fmla="*/ 1 h 62"/>
                <a:gd name="T8" fmla="*/ 36 w 37"/>
                <a:gd name="T9" fmla="*/ 0 h 62"/>
                <a:gd name="T10" fmla="*/ 37 w 37"/>
                <a:gd name="T11" fmla="*/ 1 h 62"/>
                <a:gd name="T12" fmla="*/ 2 w 37"/>
                <a:gd name="T13" fmla="*/ 61 h 62"/>
                <a:gd name="T14" fmla="*/ 1 w 37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62">
                  <a:moveTo>
                    <a:pt x="1" y="62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16" y="40"/>
                    <a:pt x="27" y="23"/>
                    <a:pt x="34" y="1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7" y="0"/>
                    <a:pt x="37" y="1"/>
                    <a:pt x="37" y="1"/>
                  </a:cubicBezTo>
                  <a:cubicBezTo>
                    <a:pt x="29" y="24"/>
                    <a:pt x="18" y="41"/>
                    <a:pt x="2" y="61"/>
                  </a:cubicBezTo>
                  <a:cubicBezTo>
                    <a:pt x="2" y="62"/>
                    <a:pt x="2" y="62"/>
                    <a:pt x="1" y="62"/>
                  </a:cubicBezTo>
                  <a:close/>
                </a:path>
              </a:pathLst>
            </a:custGeom>
            <a:solidFill>
              <a:srgbClr val="5B7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3"/>
            <p:cNvSpPr/>
            <p:nvPr/>
          </p:nvSpPr>
          <p:spPr bwMode="auto">
            <a:xfrm>
              <a:off x="3203576" y="2520950"/>
              <a:ext cx="42863" cy="547688"/>
            </a:xfrm>
            <a:custGeom>
              <a:avLst/>
              <a:gdLst>
                <a:gd name="T0" fmla="*/ 1 w 14"/>
                <a:gd name="T1" fmla="*/ 183 h 183"/>
                <a:gd name="T2" fmla="*/ 1 w 14"/>
                <a:gd name="T3" fmla="*/ 183 h 183"/>
                <a:gd name="T4" fmla="*/ 0 w 14"/>
                <a:gd name="T5" fmla="*/ 182 h 183"/>
                <a:gd name="T6" fmla="*/ 5 w 14"/>
                <a:gd name="T7" fmla="*/ 120 h 183"/>
                <a:gd name="T8" fmla="*/ 9 w 14"/>
                <a:gd name="T9" fmla="*/ 73 h 183"/>
                <a:gd name="T10" fmla="*/ 2 w 14"/>
                <a:gd name="T11" fmla="*/ 2 h 183"/>
                <a:gd name="T12" fmla="*/ 3 w 14"/>
                <a:gd name="T13" fmla="*/ 0 h 183"/>
                <a:gd name="T14" fmla="*/ 4 w 14"/>
                <a:gd name="T15" fmla="*/ 0 h 183"/>
                <a:gd name="T16" fmla="*/ 12 w 14"/>
                <a:gd name="T17" fmla="*/ 73 h 183"/>
                <a:gd name="T18" fmla="*/ 8 w 14"/>
                <a:gd name="T19" fmla="*/ 120 h 183"/>
                <a:gd name="T20" fmla="*/ 2 w 14"/>
                <a:gd name="T21" fmla="*/ 182 h 183"/>
                <a:gd name="T22" fmla="*/ 1 w 14"/>
                <a:gd name="T2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83">
                  <a:moveTo>
                    <a:pt x="1" y="183"/>
                  </a:moveTo>
                  <a:cubicBezTo>
                    <a:pt x="1" y="183"/>
                    <a:pt x="1" y="183"/>
                    <a:pt x="1" y="183"/>
                  </a:cubicBezTo>
                  <a:cubicBezTo>
                    <a:pt x="0" y="183"/>
                    <a:pt x="0" y="183"/>
                    <a:pt x="0" y="182"/>
                  </a:cubicBezTo>
                  <a:cubicBezTo>
                    <a:pt x="1" y="160"/>
                    <a:pt x="3" y="140"/>
                    <a:pt x="5" y="120"/>
                  </a:cubicBezTo>
                  <a:cubicBezTo>
                    <a:pt x="7" y="105"/>
                    <a:pt x="8" y="89"/>
                    <a:pt x="9" y="73"/>
                  </a:cubicBezTo>
                  <a:cubicBezTo>
                    <a:pt x="11" y="54"/>
                    <a:pt x="11" y="17"/>
                    <a:pt x="2" y="2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14" y="16"/>
                    <a:pt x="13" y="54"/>
                    <a:pt x="12" y="73"/>
                  </a:cubicBezTo>
                  <a:cubicBezTo>
                    <a:pt x="10" y="89"/>
                    <a:pt x="9" y="105"/>
                    <a:pt x="8" y="120"/>
                  </a:cubicBezTo>
                  <a:cubicBezTo>
                    <a:pt x="6" y="140"/>
                    <a:pt x="4" y="161"/>
                    <a:pt x="2" y="182"/>
                  </a:cubicBezTo>
                  <a:cubicBezTo>
                    <a:pt x="2" y="183"/>
                    <a:pt x="2" y="183"/>
                    <a:pt x="1" y="183"/>
                  </a:cubicBezTo>
                  <a:close/>
                </a:path>
              </a:pathLst>
            </a:custGeom>
            <a:solidFill>
              <a:srgbClr val="5B7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4"/>
            <p:cNvSpPr/>
            <p:nvPr/>
          </p:nvSpPr>
          <p:spPr bwMode="auto">
            <a:xfrm>
              <a:off x="3354388" y="2338388"/>
              <a:ext cx="133350" cy="155575"/>
            </a:xfrm>
            <a:custGeom>
              <a:avLst/>
              <a:gdLst>
                <a:gd name="T0" fmla="*/ 0 w 44"/>
                <a:gd name="T1" fmla="*/ 0 h 52"/>
                <a:gd name="T2" fmla="*/ 0 w 44"/>
                <a:gd name="T3" fmla="*/ 28 h 52"/>
                <a:gd name="T4" fmla="*/ 44 w 44"/>
                <a:gd name="T5" fmla="*/ 29 h 52"/>
                <a:gd name="T6" fmla="*/ 42 w 44"/>
                <a:gd name="T7" fmla="*/ 0 h 52"/>
                <a:gd name="T8" fmla="*/ 0 w 4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2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3" y="52"/>
                    <a:pt x="44" y="29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5"/>
            <p:cNvSpPr/>
            <p:nvPr/>
          </p:nvSpPr>
          <p:spPr bwMode="auto">
            <a:xfrm>
              <a:off x="3300413" y="2138363"/>
              <a:ext cx="241300" cy="277813"/>
            </a:xfrm>
            <a:custGeom>
              <a:avLst/>
              <a:gdLst>
                <a:gd name="T0" fmla="*/ 74 w 80"/>
                <a:gd name="T1" fmla="*/ 47 h 93"/>
                <a:gd name="T2" fmla="*/ 71 w 80"/>
                <a:gd name="T3" fmla="*/ 46 h 93"/>
                <a:gd name="T4" fmla="*/ 39 w 80"/>
                <a:gd name="T5" fmla="*/ 1 h 93"/>
                <a:gd name="T6" fmla="*/ 12 w 80"/>
                <a:gd name="T7" fmla="*/ 40 h 93"/>
                <a:gd name="T8" fmla="*/ 7 w 80"/>
                <a:gd name="T9" fmla="*/ 39 h 93"/>
                <a:gd name="T10" fmla="*/ 13 w 80"/>
                <a:gd name="T11" fmla="*/ 62 h 93"/>
                <a:gd name="T12" fmla="*/ 38 w 80"/>
                <a:gd name="T13" fmla="*/ 92 h 93"/>
                <a:gd name="T14" fmla="*/ 66 w 80"/>
                <a:gd name="T15" fmla="*/ 69 h 93"/>
                <a:gd name="T16" fmla="*/ 74 w 80"/>
                <a:gd name="T17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93">
                  <a:moveTo>
                    <a:pt x="74" y="47"/>
                  </a:moveTo>
                  <a:cubicBezTo>
                    <a:pt x="73" y="47"/>
                    <a:pt x="72" y="46"/>
                    <a:pt x="71" y="46"/>
                  </a:cubicBezTo>
                  <a:cubicBezTo>
                    <a:pt x="75" y="26"/>
                    <a:pt x="73" y="0"/>
                    <a:pt x="39" y="1"/>
                  </a:cubicBezTo>
                  <a:cubicBezTo>
                    <a:pt x="19" y="2"/>
                    <a:pt x="13" y="20"/>
                    <a:pt x="12" y="40"/>
                  </a:cubicBezTo>
                  <a:cubicBezTo>
                    <a:pt x="11" y="39"/>
                    <a:pt x="9" y="39"/>
                    <a:pt x="7" y="39"/>
                  </a:cubicBezTo>
                  <a:cubicBezTo>
                    <a:pt x="0" y="41"/>
                    <a:pt x="5" y="59"/>
                    <a:pt x="13" y="62"/>
                  </a:cubicBezTo>
                  <a:cubicBezTo>
                    <a:pt x="15" y="79"/>
                    <a:pt x="25" y="91"/>
                    <a:pt x="38" y="92"/>
                  </a:cubicBezTo>
                  <a:cubicBezTo>
                    <a:pt x="50" y="93"/>
                    <a:pt x="60" y="83"/>
                    <a:pt x="66" y="69"/>
                  </a:cubicBezTo>
                  <a:cubicBezTo>
                    <a:pt x="73" y="67"/>
                    <a:pt x="80" y="50"/>
                    <a:pt x="74" y="47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3140076" y="3098800"/>
              <a:ext cx="93663" cy="142875"/>
            </a:xfrm>
            <a:custGeom>
              <a:avLst/>
              <a:gdLst>
                <a:gd name="T0" fmla="*/ 0 w 31"/>
                <a:gd name="T1" fmla="*/ 12 h 48"/>
                <a:gd name="T2" fmla="*/ 25 w 31"/>
                <a:gd name="T3" fmla="*/ 32 h 48"/>
                <a:gd name="T4" fmla="*/ 18 w 31"/>
                <a:gd name="T5" fmla="*/ 0 h 48"/>
                <a:gd name="T6" fmla="*/ 18 w 31"/>
                <a:gd name="T7" fmla="*/ 0 h 48"/>
                <a:gd name="T8" fmla="*/ 0 w 31"/>
                <a:gd name="T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8">
                  <a:moveTo>
                    <a:pt x="0" y="12"/>
                  </a:moveTo>
                  <a:cubicBezTo>
                    <a:pt x="0" y="12"/>
                    <a:pt x="18" y="48"/>
                    <a:pt x="25" y="32"/>
                  </a:cubicBezTo>
                  <a:cubicBezTo>
                    <a:pt x="31" y="15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3314701" y="2108200"/>
              <a:ext cx="227013" cy="179388"/>
            </a:xfrm>
            <a:custGeom>
              <a:avLst/>
              <a:gdLst>
                <a:gd name="T0" fmla="*/ 7 w 75"/>
                <a:gd name="T1" fmla="*/ 50 h 60"/>
                <a:gd name="T2" fmla="*/ 11 w 75"/>
                <a:gd name="T3" fmla="*/ 56 h 60"/>
                <a:gd name="T4" fmla="*/ 16 w 75"/>
                <a:gd name="T5" fmla="*/ 56 h 60"/>
                <a:gd name="T6" fmla="*/ 16 w 75"/>
                <a:gd name="T7" fmla="*/ 45 h 60"/>
                <a:gd name="T8" fmla="*/ 22 w 75"/>
                <a:gd name="T9" fmla="*/ 32 h 60"/>
                <a:gd name="T10" fmla="*/ 57 w 75"/>
                <a:gd name="T11" fmla="*/ 35 h 60"/>
                <a:gd name="T12" fmla="*/ 58 w 75"/>
                <a:gd name="T13" fmla="*/ 46 h 60"/>
                <a:gd name="T14" fmla="*/ 58 w 75"/>
                <a:gd name="T15" fmla="*/ 60 h 60"/>
                <a:gd name="T16" fmla="*/ 63 w 75"/>
                <a:gd name="T17" fmla="*/ 60 h 60"/>
                <a:gd name="T18" fmla="*/ 66 w 75"/>
                <a:gd name="T19" fmla="*/ 56 h 60"/>
                <a:gd name="T20" fmla="*/ 71 w 75"/>
                <a:gd name="T21" fmla="*/ 18 h 60"/>
                <a:gd name="T22" fmla="*/ 61 w 75"/>
                <a:gd name="T23" fmla="*/ 14 h 60"/>
                <a:gd name="T24" fmla="*/ 34 w 75"/>
                <a:gd name="T25" fmla="*/ 5 h 60"/>
                <a:gd name="T26" fmla="*/ 3 w 75"/>
                <a:gd name="T27" fmla="*/ 26 h 60"/>
                <a:gd name="T28" fmla="*/ 7 w 75"/>
                <a:gd name="T2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0">
                  <a:moveTo>
                    <a:pt x="7" y="50"/>
                  </a:moveTo>
                  <a:cubicBezTo>
                    <a:pt x="11" y="56"/>
                    <a:pt x="11" y="56"/>
                    <a:pt x="11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22" y="39"/>
                    <a:pt x="22" y="32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5"/>
                    <a:pt x="56" y="43"/>
                    <a:pt x="58" y="4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6"/>
                    <a:pt x="75" y="26"/>
                    <a:pt x="71" y="18"/>
                  </a:cubicBezTo>
                  <a:cubicBezTo>
                    <a:pt x="68" y="11"/>
                    <a:pt x="61" y="14"/>
                    <a:pt x="61" y="14"/>
                  </a:cubicBezTo>
                  <a:cubicBezTo>
                    <a:pt x="61" y="14"/>
                    <a:pt x="50" y="0"/>
                    <a:pt x="34" y="5"/>
                  </a:cubicBezTo>
                  <a:cubicBezTo>
                    <a:pt x="18" y="9"/>
                    <a:pt x="5" y="19"/>
                    <a:pt x="3" y="26"/>
                  </a:cubicBezTo>
                  <a:cubicBezTo>
                    <a:pt x="0" y="32"/>
                    <a:pt x="7" y="50"/>
                    <a:pt x="7" y="50"/>
                  </a:cubicBezTo>
                  <a:close/>
                </a:path>
              </a:pathLst>
            </a:custGeom>
            <a:solidFill>
              <a:srgbClr val="4B5D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3544888" y="3132138"/>
              <a:ext cx="111125" cy="133350"/>
            </a:xfrm>
            <a:custGeom>
              <a:avLst/>
              <a:gdLst>
                <a:gd name="T0" fmla="*/ 18 w 37"/>
                <a:gd name="T1" fmla="*/ 0 h 45"/>
                <a:gd name="T2" fmla="*/ 9 w 37"/>
                <a:gd name="T3" fmla="*/ 33 h 45"/>
                <a:gd name="T4" fmla="*/ 37 w 37"/>
                <a:gd name="T5" fmla="*/ 9 h 45"/>
                <a:gd name="T6" fmla="*/ 18 w 37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5">
                  <a:moveTo>
                    <a:pt x="18" y="0"/>
                  </a:moveTo>
                  <a:cubicBezTo>
                    <a:pt x="18" y="0"/>
                    <a:pt x="0" y="20"/>
                    <a:pt x="9" y="33"/>
                  </a:cubicBezTo>
                  <a:cubicBezTo>
                    <a:pt x="18" y="45"/>
                    <a:pt x="37" y="9"/>
                    <a:pt x="37" y="9"/>
                  </a:cubicBezTo>
                  <a:cubicBezTo>
                    <a:pt x="37" y="9"/>
                    <a:pt x="21" y="0"/>
                    <a:pt x="18" y="0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3578226" y="2530475"/>
              <a:ext cx="63500" cy="595313"/>
            </a:xfrm>
            <a:custGeom>
              <a:avLst/>
              <a:gdLst>
                <a:gd name="T0" fmla="*/ 8 w 21"/>
                <a:gd name="T1" fmla="*/ 199 h 199"/>
                <a:gd name="T2" fmla="*/ 6 w 21"/>
                <a:gd name="T3" fmla="*/ 198 h 199"/>
                <a:gd name="T4" fmla="*/ 7 w 21"/>
                <a:gd name="T5" fmla="*/ 196 h 199"/>
                <a:gd name="T6" fmla="*/ 11 w 21"/>
                <a:gd name="T7" fmla="*/ 190 h 199"/>
                <a:gd name="T8" fmla="*/ 9 w 21"/>
                <a:gd name="T9" fmla="*/ 183 h 199"/>
                <a:gd name="T10" fmla="*/ 10 w 21"/>
                <a:gd name="T11" fmla="*/ 155 h 199"/>
                <a:gd name="T12" fmla="*/ 14 w 21"/>
                <a:gd name="T13" fmla="*/ 129 h 199"/>
                <a:gd name="T14" fmla="*/ 13 w 21"/>
                <a:gd name="T15" fmla="*/ 117 h 199"/>
                <a:gd name="T16" fmla="*/ 16 w 21"/>
                <a:gd name="T17" fmla="*/ 42 h 199"/>
                <a:gd name="T18" fmla="*/ 17 w 21"/>
                <a:gd name="T19" fmla="*/ 1 h 199"/>
                <a:gd name="T20" fmla="*/ 18 w 21"/>
                <a:gd name="T21" fmla="*/ 0 h 199"/>
                <a:gd name="T22" fmla="*/ 19 w 21"/>
                <a:gd name="T23" fmla="*/ 1 h 199"/>
                <a:gd name="T24" fmla="*/ 18 w 21"/>
                <a:gd name="T25" fmla="*/ 42 h 199"/>
                <a:gd name="T26" fmla="*/ 16 w 21"/>
                <a:gd name="T27" fmla="*/ 118 h 199"/>
                <a:gd name="T28" fmla="*/ 16 w 21"/>
                <a:gd name="T29" fmla="*/ 129 h 199"/>
                <a:gd name="T30" fmla="*/ 12 w 21"/>
                <a:gd name="T31" fmla="*/ 157 h 199"/>
                <a:gd name="T32" fmla="*/ 11 w 21"/>
                <a:gd name="T33" fmla="*/ 182 h 199"/>
                <a:gd name="T34" fmla="*/ 13 w 21"/>
                <a:gd name="T35" fmla="*/ 190 h 199"/>
                <a:gd name="T36" fmla="*/ 8 w 21"/>
                <a:gd name="T37" fmla="*/ 199 h 199"/>
                <a:gd name="T38" fmla="*/ 8 w 21"/>
                <a:gd name="T3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199">
                  <a:moveTo>
                    <a:pt x="8" y="199"/>
                  </a:moveTo>
                  <a:cubicBezTo>
                    <a:pt x="7" y="199"/>
                    <a:pt x="7" y="198"/>
                    <a:pt x="6" y="198"/>
                  </a:cubicBezTo>
                  <a:cubicBezTo>
                    <a:pt x="6" y="197"/>
                    <a:pt x="7" y="196"/>
                    <a:pt x="7" y="196"/>
                  </a:cubicBezTo>
                  <a:cubicBezTo>
                    <a:pt x="7" y="196"/>
                    <a:pt x="10" y="195"/>
                    <a:pt x="11" y="190"/>
                  </a:cubicBezTo>
                  <a:cubicBezTo>
                    <a:pt x="11" y="189"/>
                    <a:pt x="10" y="186"/>
                    <a:pt x="9" y="183"/>
                  </a:cubicBezTo>
                  <a:cubicBezTo>
                    <a:pt x="5" y="176"/>
                    <a:pt x="0" y="165"/>
                    <a:pt x="10" y="155"/>
                  </a:cubicBezTo>
                  <a:cubicBezTo>
                    <a:pt x="19" y="148"/>
                    <a:pt x="16" y="138"/>
                    <a:pt x="14" y="129"/>
                  </a:cubicBezTo>
                  <a:cubicBezTo>
                    <a:pt x="13" y="124"/>
                    <a:pt x="12" y="120"/>
                    <a:pt x="13" y="117"/>
                  </a:cubicBezTo>
                  <a:cubicBezTo>
                    <a:pt x="15" y="112"/>
                    <a:pt x="16" y="72"/>
                    <a:pt x="16" y="42"/>
                  </a:cubicBezTo>
                  <a:cubicBezTo>
                    <a:pt x="16" y="18"/>
                    <a:pt x="16" y="4"/>
                    <a:pt x="17" y="1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9" y="0"/>
                    <a:pt x="19" y="1"/>
                    <a:pt x="19" y="1"/>
                  </a:cubicBezTo>
                  <a:cubicBezTo>
                    <a:pt x="19" y="4"/>
                    <a:pt x="19" y="23"/>
                    <a:pt x="18" y="42"/>
                  </a:cubicBezTo>
                  <a:cubicBezTo>
                    <a:pt x="18" y="82"/>
                    <a:pt x="18" y="113"/>
                    <a:pt x="16" y="118"/>
                  </a:cubicBezTo>
                  <a:cubicBezTo>
                    <a:pt x="14" y="120"/>
                    <a:pt x="15" y="124"/>
                    <a:pt x="16" y="129"/>
                  </a:cubicBezTo>
                  <a:cubicBezTo>
                    <a:pt x="19" y="138"/>
                    <a:pt x="21" y="148"/>
                    <a:pt x="12" y="157"/>
                  </a:cubicBezTo>
                  <a:cubicBezTo>
                    <a:pt x="3" y="166"/>
                    <a:pt x="7" y="175"/>
                    <a:pt x="11" y="182"/>
                  </a:cubicBezTo>
                  <a:cubicBezTo>
                    <a:pt x="12" y="186"/>
                    <a:pt x="14" y="188"/>
                    <a:pt x="13" y="190"/>
                  </a:cubicBezTo>
                  <a:cubicBezTo>
                    <a:pt x="12" y="197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lose/>
                </a:path>
              </a:pathLst>
            </a:custGeom>
            <a:solidFill>
              <a:srgbClr val="5B7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3221038" y="3122613"/>
              <a:ext cx="36513" cy="107950"/>
            </a:xfrm>
            <a:custGeom>
              <a:avLst/>
              <a:gdLst>
                <a:gd name="T0" fmla="*/ 5 w 12"/>
                <a:gd name="T1" fmla="*/ 36 h 36"/>
                <a:gd name="T2" fmla="*/ 4 w 12"/>
                <a:gd name="T3" fmla="*/ 35 h 36"/>
                <a:gd name="T4" fmla="*/ 4 w 12"/>
                <a:gd name="T5" fmla="*/ 34 h 36"/>
                <a:gd name="T6" fmla="*/ 9 w 12"/>
                <a:gd name="T7" fmla="*/ 17 h 36"/>
                <a:gd name="T8" fmla="*/ 0 w 12"/>
                <a:gd name="T9" fmla="*/ 3 h 36"/>
                <a:gd name="T10" fmla="*/ 0 w 12"/>
                <a:gd name="T11" fmla="*/ 1 h 36"/>
                <a:gd name="T12" fmla="*/ 2 w 12"/>
                <a:gd name="T13" fmla="*/ 1 h 36"/>
                <a:gd name="T14" fmla="*/ 11 w 12"/>
                <a:gd name="T15" fmla="*/ 17 h 36"/>
                <a:gd name="T16" fmla="*/ 6 w 12"/>
                <a:gd name="T17" fmla="*/ 35 h 36"/>
                <a:gd name="T18" fmla="*/ 5 w 12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36">
                  <a:moveTo>
                    <a:pt x="5" y="36"/>
                  </a:moveTo>
                  <a:cubicBezTo>
                    <a:pt x="5" y="36"/>
                    <a:pt x="4" y="36"/>
                    <a:pt x="4" y="35"/>
                  </a:cubicBezTo>
                  <a:cubicBezTo>
                    <a:pt x="4" y="35"/>
                    <a:pt x="3" y="34"/>
                    <a:pt x="4" y="34"/>
                  </a:cubicBezTo>
                  <a:cubicBezTo>
                    <a:pt x="8" y="29"/>
                    <a:pt x="9" y="23"/>
                    <a:pt x="9" y="17"/>
                  </a:cubicBezTo>
                  <a:cubicBezTo>
                    <a:pt x="8" y="12"/>
                    <a:pt x="5" y="6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7" y="5"/>
                    <a:pt x="10" y="11"/>
                    <a:pt x="11" y="17"/>
                  </a:cubicBezTo>
                  <a:cubicBezTo>
                    <a:pt x="12" y="24"/>
                    <a:pt x="10" y="30"/>
                    <a:pt x="6" y="35"/>
                  </a:cubicBezTo>
                  <a:cubicBezTo>
                    <a:pt x="6" y="36"/>
                    <a:pt x="5" y="36"/>
                    <a:pt x="5" y="36"/>
                  </a:cubicBezTo>
                  <a:close/>
                </a:path>
              </a:pathLst>
            </a:custGeom>
            <a:solidFill>
              <a:srgbClr val="4947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2"/>
            <p:cNvSpPr/>
            <p:nvPr/>
          </p:nvSpPr>
          <p:spPr bwMode="auto">
            <a:xfrm>
              <a:off x="3541713" y="3244850"/>
              <a:ext cx="60325" cy="36513"/>
            </a:xfrm>
            <a:custGeom>
              <a:avLst/>
              <a:gdLst>
                <a:gd name="T0" fmla="*/ 2 w 20"/>
                <a:gd name="T1" fmla="*/ 12 h 12"/>
                <a:gd name="T2" fmla="*/ 1 w 20"/>
                <a:gd name="T3" fmla="*/ 11 h 12"/>
                <a:gd name="T4" fmla="*/ 2 w 20"/>
                <a:gd name="T5" fmla="*/ 10 h 12"/>
                <a:gd name="T6" fmla="*/ 18 w 20"/>
                <a:gd name="T7" fmla="*/ 1 h 12"/>
                <a:gd name="T8" fmla="*/ 20 w 20"/>
                <a:gd name="T9" fmla="*/ 1 h 12"/>
                <a:gd name="T10" fmla="*/ 20 w 20"/>
                <a:gd name="T11" fmla="*/ 2 h 12"/>
                <a:gd name="T12" fmla="*/ 2 w 20"/>
                <a:gd name="T13" fmla="*/ 12 h 12"/>
                <a:gd name="T14" fmla="*/ 2 w 2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2">
                  <a:moveTo>
                    <a:pt x="2" y="12"/>
                  </a:moveTo>
                  <a:cubicBezTo>
                    <a:pt x="1" y="12"/>
                    <a:pt x="1" y="12"/>
                    <a:pt x="1" y="11"/>
                  </a:cubicBezTo>
                  <a:cubicBezTo>
                    <a:pt x="0" y="11"/>
                    <a:pt x="1" y="10"/>
                    <a:pt x="2" y="10"/>
                  </a:cubicBezTo>
                  <a:cubicBezTo>
                    <a:pt x="8" y="9"/>
                    <a:pt x="14" y="5"/>
                    <a:pt x="18" y="1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0" y="1"/>
                    <a:pt x="20" y="2"/>
                    <a:pt x="20" y="2"/>
                  </a:cubicBezTo>
                  <a:cubicBezTo>
                    <a:pt x="15" y="7"/>
                    <a:pt x="9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4947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3224213" y="2449513"/>
              <a:ext cx="90488" cy="271463"/>
            </a:xfrm>
            <a:custGeom>
              <a:avLst/>
              <a:gdLst>
                <a:gd name="T0" fmla="*/ 0 w 30"/>
                <a:gd name="T1" fmla="*/ 12 h 91"/>
                <a:gd name="T2" fmla="*/ 4 w 30"/>
                <a:gd name="T3" fmla="*/ 72 h 91"/>
                <a:gd name="T4" fmla="*/ 4 w 30"/>
                <a:gd name="T5" fmla="*/ 91 h 91"/>
                <a:gd name="T6" fmla="*/ 23 w 30"/>
                <a:gd name="T7" fmla="*/ 0 h 91"/>
                <a:gd name="T8" fmla="*/ 0 w 30"/>
                <a:gd name="T9" fmla="*/ 1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91">
                  <a:moveTo>
                    <a:pt x="0" y="12"/>
                  </a:moveTo>
                  <a:cubicBezTo>
                    <a:pt x="6" y="24"/>
                    <a:pt x="4" y="72"/>
                    <a:pt x="4" y="72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30" y="42"/>
                    <a:pt x="23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ECE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3" name="文本框 112"/>
          <p:cNvSpPr txBox="1"/>
          <p:nvPr/>
        </p:nvSpPr>
        <p:spPr>
          <a:xfrm>
            <a:off x="2453581" y="2562286"/>
            <a:ext cx="167454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学生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老师教授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专家学者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23338" y="1872364"/>
            <a:ext cx="4366211" cy="3196822"/>
            <a:chOff x="4711606" y="1215402"/>
            <a:chExt cx="4366211" cy="3196822"/>
          </a:xfrm>
        </p:grpSpPr>
        <p:grpSp>
          <p:nvGrpSpPr>
            <p:cNvPr id="101" name="组合 100"/>
            <p:cNvGrpSpPr/>
            <p:nvPr/>
          </p:nvGrpSpPr>
          <p:grpSpPr>
            <a:xfrm>
              <a:off x="4711606" y="1215402"/>
              <a:ext cx="4366211" cy="3196822"/>
              <a:chOff x="522515" y="817323"/>
              <a:chExt cx="4731656" cy="3464390"/>
            </a:xfrm>
          </p:grpSpPr>
          <p:grpSp>
            <p:nvGrpSpPr>
              <p:cNvPr id="102" name="组合 101"/>
              <p:cNvGrpSpPr/>
              <p:nvPr/>
            </p:nvGrpSpPr>
            <p:grpSpPr>
              <a:xfrm>
                <a:off x="522515" y="817323"/>
                <a:ext cx="4731656" cy="3464390"/>
                <a:chOff x="522515" y="817323"/>
                <a:chExt cx="4731656" cy="3464390"/>
              </a:xfrm>
            </p:grpSpPr>
            <p:sp>
              <p:nvSpPr>
                <p:cNvPr id="104" name="等腰三角形 103"/>
                <p:cNvSpPr/>
                <p:nvPr/>
              </p:nvSpPr>
              <p:spPr>
                <a:xfrm flipV="1">
                  <a:off x="522515" y="3875311"/>
                  <a:ext cx="4731656" cy="406402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bg2">
                        <a:alpha val="12000"/>
                      </a:schemeClr>
                    </a:gs>
                    <a:gs pos="74000">
                      <a:schemeClr val="bg1">
                        <a:lumMod val="50000"/>
                        <a:alpha val="32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51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" name="任意多边形 36"/>
                <p:cNvSpPr/>
                <p:nvPr/>
              </p:nvSpPr>
              <p:spPr>
                <a:xfrm>
                  <a:off x="1022689" y="1814760"/>
                  <a:ext cx="546826" cy="1102135"/>
                </a:xfrm>
                <a:custGeom>
                  <a:avLst/>
                  <a:gdLst>
                    <a:gd name="connsiteX0" fmla="*/ 0 w 546826"/>
                    <a:gd name="connsiteY0" fmla="*/ 0 h 1102135"/>
                    <a:gd name="connsiteX1" fmla="*/ 106438 w 546826"/>
                    <a:gd name="connsiteY1" fmla="*/ 10729 h 1102135"/>
                    <a:gd name="connsiteX2" fmla="*/ 546826 w 546826"/>
                    <a:gd name="connsiteY2" fmla="*/ 551067 h 1102135"/>
                    <a:gd name="connsiteX3" fmla="*/ 106438 w 546826"/>
                    <a:gd name="connsiteY3" fmla="*/ 1091405 h 1102135"/>
                    <a:gd name="connsiteX4" fmla="*/ 0 w 546826"/>
                    <a:gd name="connsiteY4" fmla="*/ 1102135 h 110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6826" h="1102135">
                      <a:moveTo>
                        <a:pt x="0" y="0"/>
                      </a:moveTo>
                      <a:lnTo>
                        <a:pt x="106438" y="10729"/>
                      </a:lnTo>
                      <a:cubicBezTo>
                        <a:pt x="357767" y="62159"/>
                        <a:pt x="546826" y="284534"/>
                        <a:pt x="546826" y="551067"/>
                      </a:cubicBezTo>
                      <a:cubicBezTo>
                        <a:pt x="546826" y="817600"/>
                        <a:pt x="357767" y="1039975"/>
                        <a:pt x="106438" y="1091405"/>
                      </a:cubicBezTo>
                      <a:lnTo>
                        <a:pt x="0" y="1102135"/>
                      </a:lnTo>
                      <a:close/>
                    </a:path>
                  </a:pathLst>
                </a:custGeom>
                <a:solidFill>
                  <a:srgbClr val="FFD28F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" name="任意多边形 37"/>
                <p:cNvSpPr/>
                <p:nvPr/>
              </p:nvSpPr>
              <p:spPr>
                <a:xfrm>
                  <a:off x="976761" y="817323"/>
                  <a:ext cx="3877695" cy="3077029"/>
                </a:xfrm>
                <a:custGeom>
                  <a:avLst/>
                  <a:gdLst>
                    <a:gd name="connsiteX0" fmla="*/ 152355 w 3877695"/>
                    <a:gd name="connsiteY0" fmla="*/ 0 h 3077029"/>
                    <a:gd name="connsiteX1" fmla="*/ 3727721 w 3877695"/>
                    <a:gd name="connsiteY1" fmla="*/ 0 h 3077029"/>
                    <a:gd name="connsiteX2" fmla="*/ 3877695 w 3877695"/>
                    <a:gd name="connsiteY2" fmla="*/ 149974 h 3077029"/>
                    <a:gd name="connsiteX3" fmla="*/ 3877695 w 3877695"/>
                    <a:gd name="connsiteY3" fmla="*/ 2927055 h 3077029"/>
                    <a:gd name="connsiteX4" fmla="*/ 3727721 w 3877695"/>
                    <a:gd name="connsiteY4" fmla="*/ 3077029 h 3077029"/>
                    <a:gd name="connsiteX5" fmla="*/ 152355 w 3877695"/>
                    <a:gd name="connsiteY5" fmla="*/ 3077029 h 3077029"/>
                    <a:gd name="connsiteX6" fmla="*/ 2381 w 3877695"/>
                    <a:gd name="connsiteY6" fmla="*/ 2927055 h 3077029"/>
                    <a:gd name="connsiteX7" fmla="*/ 2381 w 3877695"/>
                    <a:gd name="connsiteY7" fmla="*/ 2131375 h 3077029"/>
                    <a:gd name="connsiteX8" fmla="*/ 7384 w 3877695"/>
                    <a:gd name="connsiteY8" fmla="*/ 2143453 h 3077029"/>
                    <a:gd name="connsiteX9" fmla="*/ 8273 w 3877695"/>
                    <a:gd name="connsiteY9" fmla="*/ 2143821 h 3077029"/>
                    <a:gd name="connsiteX10" fmla="*/ 0 w 3877695"/>
                    <a:gd name="connsiteY10" fmla="*/ 2123848 h 3077029"/>
                    <a:gd name="connsiteX11" fmla="*/ 11624 w 3877695"/>
                    <a:gd name="connsiteY11" fmla="*/ 2095784 h 3077029"/>
                    <a:gd name="connsiteX12" fmla="*/ 32449 w 3877695"/>
                    <a:gd name="connsiteY12" fmla="*/ 2087159 h 3077029"/>
                    <a:gd name="connsiteX13" fmla="*/ 32191 w 3877695"/>
                    <a:gd name="connsiteY13" fmla="*/ 2087052 h 3077029"/>
                    <a:gd name="connsiteX14" fmla="*/ 32872 w 3877695"/>
                    <a:gd name="connsiteY14" fmla="*/ 2086983 h 3077029"/>
                    <a:gd name="connsiteX15" fmla="*/ 39688 w 3877695"/>
                    <a:gd name="connsiteY15" fmla="*/ 2084160 h 3077029"/>
                    <a:gd name="connsiteX16" fmla="*/ 43836 w 3877695"/>
                    <a:gd name="connsiteY16" fmla="*/ 2085878 h 3077029"/>
                    <a:gd name="connsiteX17" fmla="*/ 113536 w 3877695"/>
                    <a:gd name="connsiteY17" fmla="*/ 2078852 h 3077029"/>
                    <a:gd name="connsiteX18" fmla="*/ 553924 w 3877695"/>
                    <a:gd name="connsiteY18" fmla="*/ 1538514 h 3077029"/>
                    <a:gd name="connsiteX19" fmla="*/ 113536 w 3877695"/>
                    <a:gd name="connsiteY19" fmla="*/ 998176 h 3077029"/>
                    <a:gd name="connsiteX20" fmla="*/ 49328 w 3877695"/>
                    <a:gd name="connsiteY20" fmla="*/ 991703 h 3077029"/>
                    <a:gd name="connsiteX21" fmla="*/ 40084 w 3877695"/>
                    <a:gd name="connsiteY21" fmla="*/ 995532 h 3077029"/>
                    <a:gd name="connsiteX22" fmla="*/ 0 w 3877695"/>
                    <a:gd name="connsiteY22" fmla="*/ 955448 h 3077029"/>
                    <a:gd name="connsiteX23" fmla="*/ 7876 w 3877695"/>
                    <a:gd name="connsiteY23" fmla="*/ 936433 h 3077029"/>
                    <a:gd name="connsiteX24" fmla="*/ 7384 w 3877695"/>
                    <a:gd name="connsiteY24" fmla="*/ 936637 h 3077029"/>
                    <a:gd name="connsiteX25" fmla="*/ 2381 w 3877695"/>
                    <a:gd name="connsiteY25" fmla="*/ 948714 h 3077029"/>
                    <a:gd name="connsiteX26" fmla="*/ 2381 w 3877695"/>
                    <a:gd name="connsiteY26" fmla="*/ 149974 h 3077029"/>
                    <a:gd name="connsiteX27" fmla="*/ 152355 w 3877695"/>
                    <a:gd name="connsiteY27" fmla="*/ 0 h 3077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877695" h="3077029">
                      <a:moveTo>
                        <a:pt x="152355" y="0"/>
                      </a:moveTo>
                      <a:lnTo>
                        <a:pt x="3727721" y="0"/>
                      </a:lnTo>
                      <a:cubicBezTo>
                        <a:pt x="3810549" y="0"/>
                        <a:pt x="3877695" y="67146"/>
                        <a:pt x="3877695" y="149974"/>
                      </a:cubicBezTo>
                      <a:lnTo>
                        <a:pt x="3877695" y="2927055"/>
                      </a:lnTo>
                      <a:cubicBezTo>
                        <a:pt x="3877695" y="3009883"/>
                        <a:pt x="3810549" y="3077029"/>
                        <a:pt x="3727721" y="3077029"/>
                      </a:cubicBezTo>
                      <a:lnTo>
                        <a:pt x="152355" y="3077029"/>
                      </a:lnTo>
                      <a:cubicBezTo>
                        <a:pt x="69527" y="3077029"/>
                        <a:pt x="2381" y="3009883"/>
                        <a:pt x="2381" y="2927055"/>
                      </a:cubicBezTo>
                      <a:lnTo>
                        <a:pt x="2381" y="2131375"/>
                      </a:lnTo>
                      <a:lnTo>
                        <a:pt x="7384" y="2143453"/>
                      </a:lnTo>
                      <a:lnTo>
                        <a:pt x="8273" y="2143821"/>
                      </a:lnTo>
                      <a:lnTo>
                        <a:pt x="0" y="2123848"/>
                      </a:lnTo>
                      <a:cubicBezTo>
                        <a:pt x="0" y="2112889"/>
                        <a:pt x="4442" y="2102967"/>
                        <a:pt x="11624" y="2095784"/>
                      </a:cubicBezTo>
                      <a:lnTo>
                        <a:pt x="32449" y="2087159"/>
                      </a:lnTo>
                      <a:lnTo>
                        <a:pt x="32191" y="2087052"/>
                      </a:lnTo>
                      <a:lnTo>
                        <a:pt x="32872" y="2086983"/>
                      </a:lnTo>
                      <a:lnTo>
                        <a:pt x="39688" y="2084160"/>
                      </a:lnTo>
                      <a:lnTo>
                        <a:pt x="43836" y="2085878"/>
                      </a:lnTo>
                      <a:lnTo>
                        <a:pt x="113536" y="2078852"/>
                      </a:lnTo>
                      <a:cubicBezTo>
                        <a:pt x="364865" y="2027422"/>
                        <a:pt x="553924" y="1805047"/>
                        <a:pt x="553924" y="1538514"/>
                      </a:cubicBezTo>
                      <a:cubicBezTo>
                        <a:pt x="553924" y="1271981"/>
                        <a:pt x="364865" y="1049606"/>
                        <a:pt x="113536" y="998176"/>
                      </a:cubicBezTo>
                      <a:lnTo>
                        <a:pt x="49328" y="991703"/>
                      </a:lnTo>
                      <a:lnTo>
                        <a:pt x="40084" y="995532"/>
                      </a:lnTo>
                      <a:cubicBezTo>
                        <a:pt x="17946" y="995532"/>
                        <a:pt x="0" y="977586"/>
                        <a:pt x="0" y="955448"/>
                      </a:cubicBezTo>
                      <a:lnTo>
                        <a:pt x="7876" y="936433"/>
                      </a:lnTo>
                      <a:lnTo>
                        <a:pt x="7384" y="936637"/>
                      </a:lnTo>
                      <a:lnTo>
                        <a:pt x="2381" y="948714"/>
                      </a:lnTo>
                      <a:lnTo>
                        <a:pt x="2381" y="149974"/>
                      </a:lnTo>
                      <a:cubicBezTo>
                        <a:pt x="2381" y="67146"/>
                        <a:pt x="69527" y="0"/>
                        <a:pt x="152355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48000">
                      <a:srgbClr val="FBFBFB"/>
                    </a:gs>
                    <a:gs pos="52000">
                      <a:srgbClr val="F0F0F0"/>
                    </a:gs>
                    <a:gs pos="50000">
                      <a:srgbClr val="E7E7E7"/>
                    </a:gs>
                    <a:gs pos="100000">
                      <a:srgbClr val="E7E7E7"/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241300" dist="101600" sx="98000" sy="98000" algn="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1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03" name="椭圆 102"/>
              <p:cNvSpPr/>
              <p:nvPr/>
            </p:nvSpPr>
            <p:spPr>
              <a:xfrm>
                <a:off x="4397829" y="1088572"/>
                <a:ext cx="246743" cy="246743"/>
              </a:xfrm>
              <a:prstGeom prst="ellipse">
                <a:avLst/>
              </a:prstGeom>
              <a:solidFill>
                <a:srgbClr val="FFB850"/>
              </a:solidFill>
              <a:ln>
                <a:solidFill>
                  <a:schemeClr val="bg1"/>
                </a:solidFill>
              </a:ln>
              <a:effectLst>
                <a:outerShdw blurRad="127000" dist="50800" dir="600000" sx="97000" sy="97000" algn="tl" rotWithShape="0">
                  <a:prstClr val="black">
                    <a:alpha val="3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5899427" y="1748479"/>
              <a:ext cx="666527" cy="1891175"/>
              <a:chOff x="6334124" y="1615679"/>
              <a:chExt cx="541736" cy="1537097"/>
            </a:xfrm>
          </p:grpSpPr>
          <p:sp>
            <p:nvSpPr>
              <p:cNvPr id="66" name="Freeform 5"/>
              <p:cNvSpPr/>
              <p:nvPr/>
            </p:nvSpPr>
            <p:spPr bwMode="auto">
              <a:xfrm>
                <a:off x="6459142" y="2371726"/>
                <a:ext cx="307181" cy="735806"/>
              </a:xfrm>
              <a:custGeom>
                <a:avLst/>
                <a:gdLst>
                  <a:gd name="T0" fmla="*/ 136 w 136"/>
                  <a:gd name="T1" fmla="*/ 0 h 328"/>
                  <a:gd name="T2" fmla="*/ 68 w 136"/>
                  <a:gd name="T3" fmla="*/ 11 h 328"/>
                  <a:gd name="T4" fmla="*/ 1 w 136"/>
                  <a:gd name="T5" fmla="*/ 0 h 328"/>
                  <a:gd name="T6" fmla="*/ 0 w 136"/>
                  <a:gd name="T7" fmla="*/ 328 h 328"/>
                  <a:gd name="T8" fmla="*/ 16 w 136"/>
                  <a:gd name="T9" fmla="*/ 328 h 328"/>
                  <a:gd name="T10" fmla="*/ 68 w 136"/>
                  <a:gd name="T11" fmla="*/ 34 h 328"/>
                  <a:gd name="T12" fmla="*/ 72 w 136"/>
                  <a:gd name="T13" fmla="*/ 328 h 328"/>
                  <a:gd name="T14" fmla="*/ 88 w 136"/>
                  <a:gd name="T15" fmla="*/ 328 h 328"/>
                  <a:gd name="T16" fmla="*/ 116 w 136"/>
                  <a:gd name="T17" fmla="*/ 193 h 328"/>
                  <a:gd name="T18" fmla="*/ 112 w 136"/>
                  <a:gd name="T19" fmla="*/ 147 h 328"/>
                  <a:gd name="T20" fmla="*/ 136 w 136"/>
                  <a:gd name="T21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328">
                    <a:moveTo>
                      <a:pt x="136" y="0"/>
                    </a:moveTo>
                    <a:cubicBezTo>
                      <a:pt x="68" y="11"/>
                      <a:pt x="68" y="11"/>
                      <a:pt x="68" y="1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16" y="328"/>
                      <a:pt x="16" y="328"/>
                      <a:pt x="16" y="328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72" y="328"/>
                      <a:pt x="72" y="328"/>
                      <a:pt x="72" y="328"/>
                    </a:cubicBezTo>
                    <a:cubicBezTo>
                      <a:pt x="88" y="328"/>
                      <a:pt x="88" y="328"/>
                      <a:pt x="88" y="328"/>
                    </a:cubicBezTo>
                    <a:cubicBezTo>
                      <a:pt x="88" y="328"/>
                      <a:pt x="115" y="204"/>
                      <a:pt x="116" y="193"/>
                    </a:cubicBezTo>
                    <a:cubicBezTo>
                      <a:pt x="117" y="182"/>
                      <a:pt x="112" y="147"/>
                      <a:pt x="112" y="147"/>
                    </a:cubicBez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6492477" y="1615679"/>
                <a:ext cx="233363" cy="225028"/>
              </a:xfrm>
              <a:custGeom>
                <a:avLst/>
                <a:gdLst>
                  <a:gd name="T0" fmla="*/ 0 w 103"/>
                  <a:gd name="T1" fmla="*/ 98 h 100"/>
                  <a:gd name="T2" fmla="*/ 11 w 103"/>
                  <a:gd name="T3" fmla="*/ 31 h 100"/>
                  <a:gd name="T4" fmla="*/ 56 w 103"/>
                  <a:gd name="T5" fmla="*/ 2 h 100"/>
                  <a:gd name="T6" fmla="*/ 98 w 103"/>
                  <a:gd name="T7" fmla="*/ 43 h 100"/>
                  <a:gd name="T8" fmla="*/ 103 w 103"/>
                  <a:gd name="T9" fmla="*/ 100 h 100"/>
                  <a:gd name="T10" fmla="*/ 0 w 103"/>
                  <a:gd name="T11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100">
                    <a:moveTo>
                      <a:pt x="0" y="98"/>
                    </a:moveTo>
                    <a:cubicBezTo>
                      <a:pt x="0" y="98"/>
                      <a:pt x="5" y="53"/>
                      <a:pt x="11" y="31"/>
                    </a:cubicBezTo>
                    <a:cubicBezTo>
                      <a:pt x="17" y="8"/>
                      <a:pt x="41" y="0"/>
                      <a:pt x="56" y="2"/>
                    </a:cubicBezTo>
                    <a:cubicBezTo>
                      <a:pt x="70" y="3"/>
                      <a:pt x="98" y="9"/>
                      <a:pt x="98" y="43"/>
                    </a:cubicBezTo>
                    <a:cubicBezTo>
                      <a:pt x="99" y="78"/>
                      <a:pt x="103" y="100"/>
                      <a:pt x="103" y="100"/>
                    </a:cubicBez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C9F42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6434138" y="1820466"/>
                <a:ext cx="364331" cy="594122"/>
              </a:xfrm>
              <a:custGeom>
                <a:avLst/>
                <a:gdLst>
                  <a:gd name="T0" fmla="*/ 32 w 161"/>
                  <a:gd name="T1" fmla="*/ 90 h 265"/>
                  <a:gd name="T2" fmla="*/ 40 w 161"/>
                  <a:gd name="T3" fmla="*/ 146 h 265"/>
                  <a:gd name="T4" fmla="*/ 0 w 161"/>
                  <a:gd name="T5" fmla="*/ 265 h 265"/>
                  <a:gd name="T6" fmla="*/ 161 w 161"/>
                  <a:gd name="T7" fmla="*/ 265 h 265"/>
                  <a:gd name="T8" fmla="*/ 115 w 161"/>
                  <a:gd name="T9" fmla="*/ 146 h 265"/>
                  <a:gd name="T10" fmla="*/ 128 w 161"/>
                  <a:gd name="T11" fmla="*/ 90 h 265"/>
                  <a:gd name="T12" fmla="*/ 141 w 161"/>
                  <a:gd name="T13" fmla="*/ 54 h 265"/>
                  <a:gd name="T14" fmla="*/ 141 w 161"/>
                  <a:gd name="T15" fmla="*/ 25 h 265"/>
                  <a:gd name="T16" fmla="*/ 77 w 161"/>
                  <a:gd name="T17" fmla="*/ 0 h 265"/>
                  <a:gd name="T18" fmla="*/ 18 w 161"/>
                  <a:gd name="T19" fmla="*/ 22 h 265"/>
                  <a:gd name="T20" fmla="*/ 18 w 161"/>
                  <a:gd name="T21" fmla="*/ 53 h 265"/>
                  <a:gd name="T22" fmla="*/ 32 w 161"/>
                  <a:gd name="T23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1" h="265">
                    <a:moveTo>
                      <a:pt x="32" y="90"/>
                    </a:moveTo>
                    <a:cubicBezTo>
                      <a:pt x="40" y="146"/>
                      <a:pt x="40" y="146"/>
                      <a:pt x="40" y="146"/>
                    </a:cubicBezTo>
                    <a:cubicBezTo>
                      <a:pt x="18" y="179"/>
                      <a:pt x="6" y="228"/>
                      <a:pt x="0" y="265"/>
                    </a:cubicBezTo>
                    <a:cubicBezTo>
                      <a:pt x="161" y="265"/>
                      <a:pt x="161" y="265"/>
                      <a:pt x="161" y="265"/>
                    </a:cubicBezTo>
                    <a:cubicBezTo>
                      <a:pt x="147" y="181"/>
                      <a:pt x="115" y="146"/>
                      <a:pt x="115" y="146"/>
                    </a:cubicBezTo>
                    <a:cubicBezTo>
                      <a:pt x="128" y="90"/>
                      <a:pt x="128" y="90"/>
                      <a:pt x="128" y="90"/>
                    </a:cubicBezTo>
                    <a:cubicBezTo>
                      <a:pt x="140" y="79"/>
                      <a:pt x="141" y="62"/>
                      <a:pt x="141" y="54"/>
                    </a:cubicBezTo>
                    <a:cubicBezTo>
                      <a:pt x="141" y="46"/>
                      <a:pt x="141" y="25"/>
                      <a:pt x="141" y="25"/>
                    </a:cubicBezTo>
                    <a:cubicBezTo>
                      <a:pt x="141" y="25"/>
                      <a:pt x="89" y="0"/>
                      <a:pt x="77" y="0"/>
                    </a:cubicBezTo>
                    <a:cubicBezTo>
                      <a:pt x="66" y="0"/>
                      <a:pt x="18" y="22"/>
                      <a:pt x="18" y="2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4" y="76"/>
                      <a:pt x="32" y="90"/>
                      <a:pt x="32" y="9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1E1E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6393656" y="1845469"/>
                <a:ext cx="138113" cy="510778"/>
              </a:xfrm>
              <a:custGeom>
                <a:avLst/>
                <a:gdLst>
                  <a:gd name="T0" fmla="*/ 57 w 61"/>
                  <a:gd name="T1" fmla="*/ 228 h 228"/>
                  <a:gd name="T2" fmla="*/ 61 w 61"/>
                  <a:gd name="T3" fmla="*/ 0 h 228"/>
                  <a:gd name="T4" fmla="*/ 28 w 61"/>
                  <a:gd name="T5" fmla="*/ 14 h 228"/>
                  <a:gd name="T6" fmla="*/ 1 w 61"/>
                  <a:gd name="T7" fmla="*/ 194 h 228"/>
                  <a:gd name="T8" fmla="*/ 6 w 61"/>
                  <a:gd name="T9" fmla="*/ 210 h 228"/>
                  <a:gd name="T10" fmla="*/ 5 w 61"/>
                  <a:gd name="T11" fmla="*/ 228 h 228"/>
                  <a:gd name="T12" fmla="*/ 57 w 61"/>
                  <a:gd name="T13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228">
                    <a:moveTo>
                      <a:pt x="57" y="228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36" y="6"/>
                      <a:pt x="28" y="14"/>
                    </a:cubicBezTo>
                    <a:cubicBezTo>
                      <a:pt x="20" y="21"/>
                      <a:pt x="2" y="154"/>
                      <a:pt x="1" y="194"/>
                    </a:cubicBezTo>
                    <a:cubicBezTo>
                      <a:pt x="0" y="199"/>
                      <a:pt x="6" y="210"/>
                      <a:pt x="6" y="210"/>
                    </a:cubicBezTo>
                    <a:cubicBezTo>
                      <a:pt x="5" y="216"/>
                      <a:pt x="5" y="222"/>
                      <a:pt x="5" y="228"/>
                    </a:cubicBezTo>
                    <a:lnTo>
                      <a:pt x="57" y="228"/>
                    </a:lnTo>
                    <a:close/>
                  </a:path>
                </a:pathLst>
              </a:custGeom>
              <a:solidFill>
                <a:srgbClr val="FFD28F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6718697" y="1891904"/>
                <a:ext cx="29766" cy="129778"/>
              </a:xfrm>
              <a:custGeom>
                <a:avLst/>
                <a:gdLst>
                  <a:gd name="T0" fmla="*/ 2 w 13"/>
                  <a:gd name="T1" fmla="*/ 58 h 58"/>
                  <a:gd name="T2" fmla="*/ 1 w 13"/>
                  <a:gd name="T3" fmla="*/ 57 h 58"/>
                  <a:gd name="T4" fmla="*/ 1 w 13"/>
                  <a:gd name="T5" fmla="*/ 56 h 58"/>
                  <a:gd name="T6" fmla="*/ 4 w 13"/>
                  <a:gd name="T7" fmla="*/ 13 h 58"/>
                  <a:gd name="T8" fmla="*/ 4 w 13"/>
                  <a:gd name="T9" fmla="*/ 12 h 58"/>
                  <a:gd name="T10" fmla="*/ 7 w 13"/>
                  <a:gd name="T11" fmla="*/ 6 h 58"/>
                  <a:gd name="T12" fmla="*/ 10 w 13"/>
                  <a:gd name="T13" fmla="*/ 1 h 58"/>
                  <a:gd name="T14" fmla="*/ 11 w 13"/>
                  <a:gd name="T15" fmla="*/ 0 h 58"/>
                  <a:gd name="T16" fmla="*/ 12 w 13"/>
                  <a:gd name="T17" fmla="*/ 2 h 58"/>
                  <a:gd name="T18" fmla="*/ 9 w 13"/>
                  <a:gd name="T19" fmla="*/ 7 h 58"/>
                  <a:gd name="T20" fmla="*/ 7 w 13"/>
                  <a:gd name="T21" fmla="*/ 13 h 58"/>
                  <a:gd name="T22" fmla="*/ 3 w 13"/>
                  <a:gd name="T23" fmla="*/ 57 h 58"/>
                  <a:gd name="T24" fmla="*/ 2 w 13"/>
                  <a:gd name="T2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58">
                    <a:moveTo>
                      <a:pt x="2" y="58"/>
                    </a:moveTo>
                    <a:cubicBezTo>
                      <a:pt x="2" y="58"/>
                      <a:pt x="1" y="58"/>
                      <a:pt x="1" y="57"/>
                    </a:cubicBezTo>
                    <a:cubicBezTo>
                      <a:pt x="1" y="57"/>
                      <a:pt x="0" y="56"/>
                      <a:pt x="1" y="56"/>
                    </a:cubicBezTo>
                    <a:cubicBezTo>
                      <a:pt x="9" y="43"/>
                      <a:pt x="10" y="27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5" y="10"/>
                      <a:pt x="6" y="8"/>
                      <a:pt x="7" y="6"/>
                    </a:cubicBezTo>
                    <a:cubicBezTo>
                      <a:pt x="8" y="4"/>
                      <a:pt x="9" y="2"/>
                      <a:pt x="10" y="1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2" y="1"/>
                      <a:pt x="12" y="2"/>
                    </a:cubicBezTo>
                    <a:cubicBezTo>
                      <a:pt x="11" y="4"/>
                      <a:pt x="10" y="5"/>
                      <a:pt x="9" y="7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13" y="27"/>
                      <a:pt x="11" y="44"/>
                      <a:pt x="3" y="57"/>
                    </a:cubicBezTo>
                    <a:cubicBezTo>
                      <a:pt x="3" y="57"/>
                      <a:pt x="2" y="58"/>
                      <a:pt x="2" y="58"/>
                    </a:cubicBezTo>
                    <a:close/>
                  </a:path>
                </a:pathLst>
              </a:custGeom>
              <a:solidFill>
                <a:srgbClr val="393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6585348" y="1782366"/>
                <a:ext cx="64294" cy="119063"/>
              </a:xfrm>
              <a:custGeom>
                <a:avLst/>
                <a:gdLst>
                  <a:gd name="T0" fmla="*/ 0 w 28"/>
                  <a:gd name="T1" fmla="*/ 0 h 53"/>
                  <a:gd name="T2" fmla="*/ 0 w 28"/>
                  <a:gd name="T3" fmla="*/ 28 h 53"/>
                  <a:gd name="T4" fmla="*/ 28 w 28"/>
                  <a:gd name="T5" fmla="*/ 29 h 53"/>
                  <a:gd name="T6" fmla="*/ 26 w 28"/>
                  <a:gd name="T7" fmla="*/ 0 h 53"/>
                  <a:gd name="T8" fmla="*/ 0 w 28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3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4" y="53"/>
                      <a:pt x="28" y="29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D3C7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11"/>
              <p:cNvSpPr/>
              <p:nvPr/>
            </p:nvSpPr>
            <p:spPr bwMode="auto">
              <a:xfrm>
                <a:off x="6536531" y="1620441"/>
                <a:ext cx="153591" cy="205978"/>
              </a:xfrm>
              <a:custGeom>
                <a:avLst/>
                <a:gdLst>
                  <a:gd name="T0" fmla="*/ 28 w 68"/>
                  <a:gd name="T1" fmla="*/ 5 h 92"/>
                  <a:gd name="T2" fmla="*/ 5 w 68"/>
                  <a:gd name="T3" fmla="*/ 59 h 92"/>
                  <a:gd name="T4" fmla="*/ 35 w 68"/>
                  <a:gd name="T5" fmla="*/ 92 h 92"/>
                  <a:gd name="T6" fmla="*/ 63 w 68"/>
                  <a:gd name="T7" fmla="*/ 57 h 92"/>
                  <a:gd name="T8" fmla="*/ 28 w 68"/>
                  <a:gd name="T9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92">
                    <a:moveTo>
                      <a:pt x="28" y="5"/>
                    </a:moveTo>
                    <a:cubicBezTo>
                      <a:pt x="3" y="8"/>
                      <a:pt x="0" y="36"/>
                      <a:pt x="5" y="59"/>
                    </a:cubicBezTo>
                    <a:cubicBezTo>
                      <a:pt x="10" y="75"/>
                      <a:pt x="20" y="92"/>
                      <a:pt x="35" y="92"/>
                    </a:cubicBezTo>
                    <a:cubicBezTo>
                      <a:pt x="51" y="91"/>
                      <a:pt x="61" y="70"/>
                      <a:pt x="63" y="57"/>
                    </a:cubicBezTo>
                    <a:cubicBezTo>
                      <a:pt x="68" y="36"/>
                      <a:pt x="67" y="0"/>
                      <a:pt x="28" y="5"/>
                    </a:cubicBezTo>
                    <a:close/>
                  </a:path>
                </a:pathLst>
              </a:custGeom>
              <a:solidFill>
                <a:srgbClr val="FCC9A7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6517482" y="1716881"/>
                <a:ext cx="59531" cy="60722"/>
              </a:xfrm>
              <a:custGeom>
                <a:avLst/>
                <a:gdLst>
                  <a:gd name="T0" fmla="*/ 16 w 26"/>
                  <a:gd name="T1" fmla="*/ 9 h 27"/>
                  <a:gd name="T2" fmla="*/ 8 w 26"/>
                  <a:gd name="T3" fmla="*/ 3 h 27"/>
                  <a:gd name="T4" fmla="*/ 18 w 26"/>
                  <a:gd name="T5" fmla="*/ 25 h 27"/>
                  <a:gd name="T6" fmla="*/ 16 w 26"/>
                  <a:gd name="T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7">
                    <a:moveTo>
                      <a:pt x="16" y="9"/>
                    </a:moveTo>
                    <a:cubicBezTo>
                      <a:pt x="16" y="9"/>
                      <a:pt x="15" y="0"/>
                      <a:pt x="8" y="3"/>
                    </a:cubicBezTo>
                    <a:cubicBezTo>
                      <a:pt x="0" y="6"/>
                      <a:pt x="10" y="27"/>
                      <a:pt x="18" y="25"/>
                    </a:cubicBezTo>
                    <a:cubicBezTo>
                      <a:pt x="26" y="23"/>
                      <a:pt x="16" y="9"/>
                      <a:pt x="16" y="9"/>
                    </a:cubicBezTo>
                    <a:close/>
                  </a:path>
                </a:pathLst>
              </a:custGeom>
              <a:solidFill>
                <a:srgbClr val="E48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 13"/>
              <p:cNvSpPr/>
              <p:nvPr/>
            </p:nvSpPr>
            <p:spPr bwMode="auto">
              <a:xfrm>
                <a:off x="6649641" y="1716882"/>
                <a:ext cx="53579" cy="58340"/>
              </a:xfrm>
              <a:custGeom>
                <a:avLst/>
                <a:gdLst>
                  <a:gd name="T0" fmla="*/ 9 w 24"/>
                  <a:gd name="T1" fmla="*/ 9 h 26"/>
                  <a:gd name="T2" fmla="*/ 17 w 24"/>
                  <a:gd name="T3" fmla="*/ 2 h 26"/>
                  <a:gd name="T4" fmla="*/ 8 w 24"/>
                  <a:gd name="T5" fmla="*/ 25 h 26"/>
                  <a:gd name="T6" fmla="*/ 9 w 24"/>
                  <a:gd name="T7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9" y="9"/>
                    </a:moveTo>
                    <a:cubicBezTo>
                      <a:pt x="9" y="9"/>
                      <a:pt x="9" y="0"/>
                      <a:pt x="17" y="2"/>
                    </a:cubicBezTo>
                    <a:cubicBezTo>
                      <a:pt x="24" y="5"/>
                      <a:pt x="17" y="26"/>
                      <a:pt x="8" y="25"/>
                    </a:cubicBezTo>
                    <a:cubicBezTo>
                      <a:pt x="0" y="23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E48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14"/>
              <p:cNvSpPr/>
              <p:nvPr/>
            </p:nvSpPr>
            <p:spPr bwMode="auto">
              <a:xfrm>
                <a:off x="6512719" y="1625203"/>
                <a:ext cx="197644" cy="165497"/>
              </a:xfrm>
              <a:custGeom>
                <a:avLst/>
                <a:gdLst>
                  <a:gd name="T0" fmla="*/ 71 w 87"/>
                  <a:gd name="T1" fmla="*/ 10 h 74"/>
                  <a:gd name="T2" fmla="*/ 65 w 87"/>
                  <a:gd name="T3" fmla="*/ 9 h 74"/>
                  <a:gd name="T4" fmla="*/ 62 w 87"/>
                  <a:gd name="T5" fmla="*/ 5 h 74"/>
                  <a:gd name="T6" fmla="*/ 24 w 87"/>
                  <a:gd name="T7" fmla="*/ 5 h 74"/>
                  <a:gd name="T8" fmla="*/ 3 w 87"/>
                  <a:gd name="T9" fmla="*/ 35 h 74"/>
                  <a:gd name="T10" fmla="*/ 5 w 87"/>
                  <a:gd name="T11" fmla="*/ 65 h 74"/>
                  <a:gd name="T12" fmla="*/ 10 w 87"/>
                  <a:gd name="T13" fmla="*/ 73 h 74"/>
                  <a:gd name="T14" fmla="*/ 17 w 87"/>
                  <a:gd name="T15" fmla="*/ 73 h 74"/>
                  <a:gd name="T16" fmla="*/ 53 w 87"/>
                  <a:gd name="T17" fmla="*/ 52 h 74"/>
                  <a:gd name="T18" fmla="*/ 57 w 87"/>
                  <a:gd name="T19" fmla="*/ 47 h 74"/>
                  <a:gd name="T20" fmla="*/ 57 w 87"/>
                  <a:gd name="T21" fmla="*/ 47 h 74"/>
                  <a:gd name="T22" fmla="*/ 74 w 87"/>
                  <a:gd name="T23" fmla="*/ 71 h 74"/>
                  <a:gd name="T24" fmla="*/ 77 w 87"/>
                  <a:gd name="T25" fmla="*/ 73 h 74"/>
                  <a:gd name="T26" fmla="*/ 81 w 87"/>
                  <a:gd name="T27" fmla="*/ 69 h 74"/>
                  <a:gd name="T28" fmla="*/ 86 w 87"/>
                  <a:gd name="T29" fmla="*/ 50 h 74"/>
                  <a:gd name="T30" fmla="*/ 71 w 87"/>
                  <a:gd name="T31" fmla="*/ 1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7" h="74">
                    <a:moveTo>
                      <a:pt x="71" y="10"/>
                    </a:moveTo>
                    <a:cubicBezTo>
                      <a:pt x="69" y="9"/>
                      <a:pt x="67" y="9"/>
                      <a:pt x="65" y="9"/>
                    </a:cubicBezTo>
                    <a:cubicBezTo>
                      <a:pt x="64" y="7"/>
                      <a:pt x="63" y="6"/>
                      <a:pt x="62" y="5"/>
                    </a:cubicBezTo>
                    <a:cubicBezTo>
                      <a:pt x="54" y="0"/>
                      <a:pt x="33" y="1"/>
                      <a:pt x="24" y="5"/>
                    </a:cubicBezTo>
                    <a:cubicBezTo>
                      <a:pt x="16" y="9"/>
                      <a:pt x="5" y="25"/>
                      <a:pt x="3" y="35"/>
                    </a:cubicBezTo>
                    <a:cubicBezTo>
                      <a:pt x="0" y="45"/>
                      <a:pt x="3" y="55"/>
                      <a:pt x="5" y="65"/>
                    </a:cubicBezTo>
                    <a:cubicBezTo>
                      <a:pt x="6" y="68"/>
                      <a:pt x="7" y="71"/>
                      <a:pt x="10" y="73"/>
                    </a:cubicBezTo>
                    <a:cubicBezTo>
                      <a:pt x="12" y="74"/>
                      <a:pt x="15" y="73"/>
                      <a:pt x="17" y="73"/>
                    </a:cubicBezTo>
                    <a:cubicBezTo>
                      <a:pt x="31" y="69"/>
                      <a:pt x="43" y="62"/>
                      <a:pt x="53" y="52"/>
                    </a:cubicBezTo>
                    <a:cubicBezTo>
                      <a:pt x="54" y="50"/>
                      <a:pt x="56" y="49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60" y="57"/>
                      <a:pt x="66" y="65"/>
                      <a:pt x="74" y="71"/>
                    </a:cubicBezTo>
                    <a:cubicBezTo>
                      <a:pt x="75" y="72"/>
                      <a:pt x="76" y="73"/>
                      <a:pt x="77" y="73"/>
                    </a:cubicBezTo>
                    <a:cubicBezTo>
                      <a:pt x="79" y="73"/>
                      <a:pt x="80" y="71"/>
                      <a:pt x="81" y="69"/>
                    </a:cubicBezTo>
                    <a:cubicBezTo>
                      <a:pt x="83" y="63"/>
                      <a:pt x="86" y="57"/>
                      <a:pt x="86" y="50"/>
                    </a:cubicBezTo>
                    <a:cubicBezTo>
                      <a:pt x="87" y="43"/>
                      <a:pt x="77" y="13"/>
                      <a:pt x="71" y="10"/>
                    </a:cubicBezTo>
                    <a:close/>
                  </a:path>
                </a:pathLst>
              </a:custGeom>
              <a:solidFill>
                <a:srgbClr val="FC9F42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15"/>
              <p:cNvSpPr/>
              <p:nvPr/>
            </p:nvSpPr>
            <p:spPr bwMode="auto">
              <a:xfrm>
                <a:off x="6590110" y="1815703"/>
                <a:ext cx="54769" cy="13097"/>
              </a:xfrm>
              <a:custGeom>
                <a:avLst/>
                <a:gdLst>
                  <a:gd name="T0" fmla="*/ 12 w 24"/>
                  <a:gd name="T1" fmla="*/ 6 h 6"/>
                  <a:gd name="T2" fmla="*/ 1 w 24"/>
                  <a:gd name="T3" fmla="*/ 3 h 6"/>
                  <a:gd name="T4" fmla="*/ 0 w 24"/>
                  <a:gd name="T5" fmla="*/ 1 h 6"/>
                  <a:gd name="T6" fmla="*/ 2 w 24"/>
                  <a:gd name="T7" fmla="*/ 1 h 6"/>
                  <a:gd name="T8" fmla="*/ 22 w 24"/>
                  <a:gd name="T9" fmla="*/ 0 h 6"/>
                  <a:gd name="T10" fmla="*/ 24 w 24"/>
                  <a:gd name="T11" fmla="*/ 1 h 6"/>
                  <a:gd name="T12" fmla="*/ 23 w 24"/>
                  <a:gd name="T13" fmla="*/ 2 h 6"/>
                  <a:gd name="T14" fmla="*/ 12 w 24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6">
                    <a:moveTo>
                      <a:pt x="12" y="6"/>
                    </a:moveTo>
                    <a:cubicBezTo>
                      <a:pt x="8" y="6"/>
                      <a:pt x="4" y="5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8" y="4"/>
                      <a:pt x="16" y="4"/>
                      <a:pt x="22" y="0"/>
                    </a:cubicBezTo>
                    <a:cubicBezTo>
                      <a:pt x="23" y="0"/>
                      <a:pt x="23" y="0"/>
                      <a:pt x="24" y="1"/>
                    </a:cubicBezTo>
                    <a:cubicBezTo>
                      <a:pt x="24" y="1"/>
                      <a:pt x="24" y="2"/>
                      <a:pt x="23" y="2"/>
                    </a:cubicBezTo>
                    <a:cubicBezTo>
                      <a:pt x="20" y="5"/>
                      <a:pt x="16" y="6"/>
                      <a:pt x="12" y="6"/>
                    </a:cubicBezTo>
                    <a:close/>
                  </a:path>
                </a:pathLst>
              </a:custGeom>
              <a:solidFill>
                <a:srgbClr val="BA74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16"/>
              <p:cNvSpPr/>
              <p:nvPr/>
            </p:nvSpPr>
            <p:spPr bwMode="auto">
              <a:xfrm>
                <a:off x="6682978" y="1845469"/>
                <a:ext cx="128588" cy="510778"/>
              </a:xfrm>
              <a:custGeom>
                <a:avLst/>
                <a:gdLst>
                  <a:gd name="T0" fmla="*/ 54 w 57"/>
                  <a:gd name="T1" fmla="*/ 228 h 228"/>
                  <a:gd name="T2" fmla="*/ 53 w 57"/>
                  <a:gd name="T3" fmla="*/ 214 h 228"/>
                  <a:gd name="T4" fmla="*/ 56 w 57"/>
                  <a:gd name="T5" fmla="*/ 194 h 228"/>
                  <a:gd name="T6" fmla="*/ 31 w 57"/>
                  <a:gd name="T7" fmla="*/ 14 h 228"/>
                  <a:gd name="T8" fmla="*/ 0 w 57"/>
                  <a:gd name="T9" fmla="*/ 0 h 228"/>
                  <a:gd name="T10" fmla="*/ 3 w 57"/>
                  <a:gd name="T11" fmla="*/ 228 h 228"/>
                  <a:gd name="T12" fmla="*/ 54 w 57"/>
                  <a:gd name="T13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228">
                    <a:moveTo>
                      <a:pt x="54" y="228"/>
                    </a:moveTo>
                    <a:cubicBezTo>
                      <a:pt x="54" y="223"/>
                      <a:pt x="53" y="218"/>
                      <a:pt x="53" y="214"/>
                    </a:cubicBezTo>
                    <a:cubicBezTo>
                      <a:pt x="53" y="214"/>
                      <a:pt x="57" y="199"/>
                      <a:pt x="56" y="194"/>
                    </a:cubicBezTo>
                    <a:cubicBezTo>
                      <a:pt x="54" y="154"/>
                      <a:pt x="38" y="21"/>
                      <a:pt x="31" y="14"/>
                    </a:cubicBezTo>
                    <a:cubicBezTo>
                      <a:pt x="23" y="6"/>
                      <a:pt x="0" y="0"/>
                      <a:pt x="0" y="0"/>
                    </a:cubicBezTo>
                    <a:cubicBezTo>
                      <a:pt x="3" y="228"/>
                      <a:pt x="3" y="228"/>
                      <a:pt x="3" y="228"/>
                    </a:cubicBezTo>
                    <a:lnTo>
                      <a:pt x="54" y="228"/>
                    </a:lnTo>
                    <a:close/>
                  </a:path>
                </a:pathLst>
              </a:custGeom>
              <a:solidFill>
                <a:srgbClr val="FFD28F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17"/>
              <p:cNvSpPr/>
              <p:nvPr/>
            </p:nvSpPr>
            <p:spPr bwMode="auto">
              <a:xfrm>
                <a:off x="6696075" y="1876425"/>
                <a:ext cx="179785" cy="309563"/>
              </a:xfrm>
              <a:custGeom>
                <a:avLst/>
                <a:gdLst>
                  <a:gd name="T0" fmla="*/ 25 w 79"/>
                  <a:gd name="T1" fmla="*/ 0 h 138"/>
                  <a:gd name="T2" fmla="*/ 41 w 79"/>
                  <a:gd name="T3" fmla="*/ 33 h 138"/>
                  <a:gd name="T4" fmla="*/ 74 w 79"/>
                  <a:gd name="T5" fmla="*/ 92 h 138"/>
                  <a:gd name="T6" fmla="*/ 74 w 79"/>
                  <a:gd name="T7" fmla="*/ 120 h 138"/>
                  <a:gd name="T8" fmla="*/ 38 w 79"/>
                  <a:gd name="T9" fmla="*/ 135 h 138"/>
                  <a:gd name="T10" fmla="*/ 1 w 79"/>
                  <a:gd name="T11" fmla="*/ 116 h 138"/>
                  <a:gd name="T12" fmla="*/ 0 w 79"/>
                  <a:gd name="T13" fmla="*/ 92 h 138"/>
                  <a:gd name="T14" fmla="*/ 13 w 79"/>
                  <a:gd name="T15" fmla="*/ 94 h 138"/>
                  <a:gd name="T16" fmla="*/ 25 w 79"/>
                  <a:gd name="T1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38">
                    <a:moveTo>
                      <a:pt x="25" y="0"/>
                    </a:moveTo>
                    <a:cubicBezTo>
                      <a:pt x="33" y="5"/>
                      <a:pt x="38" y="20"/>
                      <a:pt x="41" y="33"/>
                    </a:cubicBezTo>
                    <a:cubicBezTo>
                      <a:pt x="45" y="45"/>
                      <a:pt x="79" y="79"/>
                      <a:pt x="74" y="92"/>
                    </a:cubicBezTo>
                    <a:cubicBezTo>
                      <a:pt x="70" y="104"/>
                      <a:pt x="69" y="105"/>
                      <a:pt x="74" y="120"/>
                    </a:cubicBezTo>
                    <a:cubicBezTo>
                      <a:pt x="79" y="135"/>
                      <a:pt x="50" y="138"/>
                      <a:pt x="38" y="135"/>
                    </a:cubicBezTo>
                    <a:cubicBezTo>
                      <a:pt x="27" y="132"/>
                      <a:pt x="1" y="116"/>
                      <a:pt x="1" y="11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3" y="94"/>
                      <a:pt x="13" y="94"/>
                      <a:pt x="13" y="94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D28F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18"/>
              <p:cNvSpPr/>
              <p:nvPr/>
            </p:nvSpPr>
            <p:spPr bwMode="auto">
              <a:xfrm>
                <a:off x="6334124" y="1876425"/>
                <a:ext cx="177404" cy="309563"/>
              </a:xfrm>
              <a:custGeom>
                <a:avLst/>
                <a:gdLst>
                  <a:gd name="T0" fmla="*/ 54 w 78"/>
                  <a:gd name="T1" fmla="*/ 0 h 138"/>
                  <a:gd name="T2" fmla="*/ 38 w 78"/>
                  <a:gd name="T3" fmla="*/ 33 h 138"/>
                  <a:gd name="T4" fmla="*/ 5 w 78"/>
                  <a:gd name="T5" fmla="*/ 92 h 138"/>
                  <a:gd name="T6" fmla="*/ 5 w 78"/>
                  <a:gd name="T7" fmla="*/ 120 h 138"/>
                  <a:gd name="T8" fmla="*/ 41 w 78"/>
                  <a:gd name="T9" fmla="*/ 135 h 138"/>
                  <a:gd name="T10" fmla="*/ 77 w 78"/>
                  <a:gd name="T11" fmla="*/ 116 h 138"/>
                  <a:gd name="T12" fmla="*/ 78 w 78"/>
                  <a:gd name="T13" fmla="*/ 92 h 138"/>
                  <a:gd name="T14" fmla="*/ 66 w 78"/>
                  <a:gd name="T15" fmla="*/ 94 h 138"/>
                  <a:gd name="T16" fmla="*/ 54 w 78"/>
                  <a:gd name="T1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138">
                    <a:moveTo>
                      <a:pt x="54" y="0"/>
                    </a:moveTo>
                    <a:cubicBezTo>
                      <a:pt x="46" y="5"/>
                      <a:pt x="41" y="20"/>
                      <a:pt x="38" y="33"/>
                    </a:cubicBezTo>
                    <a:cubicBezTo>
                      <a:pt x="34" y="45"/>
                      <a:pt x="0" y="79"/>
                      <a:pt x="5" y="92"/>
                    </a:cubicBezTo>
                    <a:cubicBezTo>
                      <a:pt x="9" y="104"/>
                      <a:pt x="10" y="105"/>
                      <a:pt x="5" y="120"/>
                    </a:cubicBezTo>
                    <a:cubicBezTo>
                      <a:pt x="0" y="135"/>
                      <a:pt x="29" y="138"/>
                      <a:pt x="41" y="135"/>
                    </a:cubicBezTo>
                    <a:cubicBezTo>
                      <a:pt x="52" y="132"/>
                      <a:pt x="77" y="116"/>
                      <a:pt x="77" y="116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66" y="94"/>
                      <a:pt x="66" y="94"/>
                      <a:pt x="66" y="94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D28F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19"/>
              <p:cNvSpPr/>
              <p:nvPr/>
            </p:nvSpPr>
            <p:spPr bwMode="auto">
              <a:xfrm>
                <a:off x="6422231" y="3107532"/>
                <a:ext cx="72629" cy="45244"/>
              </a:xfrm>
              <a:custGeom>
                <a:avLst/>
                <a:gdLst>
                  <a:gd name="T0" fmla="*/ 61 w 61"/>
                  <a:gd name="T1" fmla="*/ 0 h 38"/>
                  <a:gd name="T2" fmla="*/ 52 w 61"/>
                  <a:gd name="T3" fmla="*/ 38 h 38"/>
                  <a:gd name="T4" fmla="*/ 0 w 61"/>
                  <a:gd name="T5" fmla="*/ 38 h 38"/>
                  <a:gd name="T6" fmla="*/ 25 w 61"/>
                  <a:gd name="T7" fmla="*/ 19 h 38"/>
                  <a:gd name="T8" fmla="*/ 31 w 61"/>
                  <a:gd name="T9" fmla="*/ 0 h 38"/>
                  <a:gd name="T10" fmla="*/ 61 w 61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38">
                    <a:moveTo>
                      <a:pt x="61" y="0"/>
                    </a:moveTo>
                    <a:lnTo>
                      <a:pt x="52" y="38"/>
                    </a:lnTo>
                    <a:lnTo>
                      <a:pt x="0" y="38"/>
                    </a:lnTo>
                    <a:lnTo>
                      <a:pt x="25" y="19"/>
                    </a:lnTo>
                    <a:lnTo>
                      <a:pt x="31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9801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20"/>
              <p:cNvSpPr/>
              <p:nvPr/>
            </p:nvSpPr>
            <p:spPr bwMode="auto">
              <a:xfrm>
                <a:off x="6622257" y="3107532"/>
                <a:ext cx="60722" cy="45244"/>
              </a:xfrm>
              <a:custGeom>
                <a:avLst/>
                <a:gdLst>
                  <a:gd name="T0" fmla="*/ 0 w 51"/>
                  <a:gd name="T1" fmla="*/ 0 h 38"/>
                  <a:gd name="T2" fmla="*/ 0 w 51"/>
                  <a:gd name="T3" fmla="*/ 38 h 38"/>
                  <a:gd name="T4" fmla="*/ 51 w 51"/>
                  <a:gd name="T5" fmla="*/ 38 h 38"/>
                  <a:gd name="T6" fmla="*/ 26 w 51"/>
                  <a:gd name="T7" fmla="*/ 19 h 38"/>
                  <a:gd name="T8" fmla="*/ 30 w 51"/>
                  <a:gd name="T9" fmla="*/ 0 h 38"/>
                  <a:gd name="T10" fmla="*/ 0 w 51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8">
                    <a:moveTo>
                      <a:pt x="0" y="0"/>
                    </a:moveTo>
                    <a:lnTo>
                      <a:pt x="0" y="38"/>
                    </a:lnTo>
                    <a:lnTo>
                      <a:pt x="51" y="38"/>
                    </a:lnTo>
                    <a:lnTo>
                      <a:pt x="26" y="19"/>
                    </a:lnTo>
                    <a:lnTo>
                      <a:pt x="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801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21"/>
              <p:cNvSpPr/>
              <p:nvPr/>
            </p:nvSpPr>
            <p:spPr bwMode="auto">
              <a:xfrm>
                <a:off x="6449616" y="1945482"/>
                <a:ext cx="283369" cy="172640"/>
              </a:xfrm>
              <a:custGeom>
                <a:avLst/>
                <a:gdLst>
                  <a:gd name="T0" fmla="*/ 0 w 238"/>
                  <a:gd name="T1" fmla="*/ 123 h 145"/>
                  <a:gd name="T2" fmla="*/ 8 w 238"/>
                  <a:gd name="T3" fmla="*/ 0 h 145"/>
                  <a:gd name="T4" fmla="*/ 230 w 238"/>
                  <a:gd name="T5" fmla="*/ 0 h 145"/>
                  <a:gd name="T6" fmla="*/ 238 w 238"/>
                  <a:gd name="T7" fmla="*/ 145 h 145"/>
                  <a:gd name="T8" fmla="*/ 0 w 238"/>
                  <a:gd name="T9" fmla="*/ 145 h 145"/>
                  <a:gd name="T10" fmla="*/ 0 w 238"/>
                  <a:gd name="T11" fmla="*/ 12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8" h="145">
                    <a:moveTo>
                      <a:pt x="0" y="123"/>
                    </a:moveTo>
                    <a:lnTo>
                      <a:pt x="8" y="0"/>
                    </a:lnTo>
                    <a:lnTo>
                      <a:pt x="230" y="0"/>
                    </a:lnTo>
                    <a:lnTo>
                      <a:pt x="238" y="145"/>
                    </a:lnTo>
                    <a:lnTo>
                      <a:pt x="0" y="145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FF9801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22"/>
              <p:cNvSpPr>
                <a:spLocks noEditPoints="1"/>
              </p:cNvSpPr>
              <p:nvPr/>
            </p:nvSpPr>
            <p:spPr bwMode="auto">
              <a:xfrm>
                <a:off x="6569869" y="2006204"/>
                <a:ext cx="50006" cy="45244"/>
              </a:xfrm>
              <a:custGeom>
                <a:avLst/>
                <a:gdLst>
                  <a:gd name="T0" fmla="*/ 11 w 22"/>
                  <a:gd name="T1" fmla="*/ 20 h 20"/>
                  <a:gd name="T2" fmla="*/ 2 w 22"/>
                  <a:gd name="T3" fmla="*/ 16 h 20"/>
                  <a:gd name="T4" fmla="*/ 0 w 22"/>
                  <a:gd name="T5" fmla="*/ 8 h 20"/>
                  <a:gd name="T6" fmla="*/ 7 w 22"/>
                  <a:gd name="T7" fmla="*/ 1 h 20"/>
                  <a:gd name="T8" fmla="*/ 10 w 22"/>
                  <a:gd name="T9" fmla="*/ 0 h 20"/>
                  <a:gd name="T10" fmla="*/ 20 w 22"/>
                  <a:gd name="T11" fmla="*/ 5 h 20"/>
                  <a:gd name="T12" fmla="*/ 16 w 22"/>
                  <a:gd name="T13" fmla="*/ 19 h 20"/>
                  <a:gd name="T14" fmla="*/ 11 w 22"/>
                  <a:gd name="T15" fmla="*/ 20 h 20"/>
                  <a:gd name="T16" fmla="*/ 10 w 22"/>
                  <a:gd name="T17" fmla="*/ 2 h 20"/>
                  <a:gd name="T18" fmla="*/ 7 w 22"/>
                  <a:gd name="T19" fmla="*/ 3 h 20"/>
                  <a:gd name="T20" fmla="*/ 3 w 22"/>
                  <a:gd name="T21" fmla="*/ 9 h 20"/>
                  <a:gd name="T22" fmla="*/ 4 w 22"/>
                  <a:gd name="T23" fmla="*/ 14 h 20"/>
                  <a:gd name="T24" fmla="*/ 11 w 22"/>
                  <a:gd name="T25" fmla="*/ 18 h 20"/>
                  <a:gd name="T26" fmla="*/ 14 w 22"/>
                  <a:gd name="T27" fmla="*/ 17 h 20"/>
                  <a:gd name="T28" fmla="*/ 18 w 22"/>
                  <a:gd name="T29" fmla="*/ 6 h 20"/>
                  <a:gd name="T30" fmla="*/ 10 w 22"/>
                  <a:gd name="T3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0">
                    <a:moveTo>
                      <a:pt x="11" y="20"/>
                    </a:moveTo>
                    <a:cubicBezTo>
                      <a:pt x="7" y="20"/>
                      <a:pt x="4" y="18"/>
                      <a:pt x="2" y="16"/>
                    </a:cubicBezTo>
                    <a:cubicBezTo>
                      <a:pt x="1" y="13"/>
                      <a:pt x="0" y="11"/>
                      <a:pt x="0" y="8"/>
                    </a:cubicBezTo>
                    <a:cubicBezTo>
                      <a:pt x="1" y="5"/>
                      <a:pt x="3" y="2"/>
                      <a:pt x="7" y="1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4" y="0"/>
                      <a:pt x="18" y="2"/>
                      <a:pt x="20" y="5"/>
                    </a:cubicBezTo>
                    <a:cubicBezTo>
                      <a:pt x="22" y="10"/>
                      <a:pt x="20" y="16"/>
                      <a:pt x="16" y="19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0" y="2"/>
                    </a:moveTo>
                    <a:cubicBezTo>
                      <a:pt x="9" y="2"/>
                      <a:pt x="8" y="2"/>
                      <a:pt x="7" y="3"/>
                    </a:cubicBezTo>
                    <a:cubicBezTo>
                      <a:pt x="5" y="4"/>
                      <a:pt x="3" y="6"/>
                      <a:pt x="3" y="9"/>
                    </a:cubicBezTo>
                    <a:cubicBezTo>
                      <a:pt x="3" y="11"/>
                      <a:pt x="3" y="13"/>
                      <a:pt x="4" y="14"/>
                    </a:cubicBezTo>
                    <a:cubicBezTo>
                      <a:pt x="5" y="16"/>
                      <a:pt x="8" y="18"/>
                      <a:pt x="11" y="18"/>
                    </a:cubicBezTo>
                    <a:cubicBezTo>
                      <a:pt x="12" y="18"/>
                      <a:pt x="13" y="17"/>
                      <a:pt x="14" y="17"/>
                    </a:cubicBezTo>
                    <a:cubicBezTo>
                      <a:pt x="18" y="15"/>
                      <a:pt x="19" y="10"/>
                      <a:pt x="18" y="6"/>
                    </a:cubicBezTo>
                    <a:cubicBezTo>
                      <a:pt x="16" y="4"/>
                      <a:pt x="13" y="2"/>
                      <a:pt x="10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23"/>
              <p:cNvSpPr/>
              <p:nvPr/>
            </p:nvSpPr>
            <p:spPr bwMode="auto">
              <a:xfrm>
                <a:off x="6694885" y="2056210"/>
                <a:ext cx="105966" cy="91678"/>
              </a:xfrm>
              <a:custGeom>
                <a:avLst/>
                <a:gdLst>
                  <a:gd name="T0" fmla="*/ 37 w 47"/>
                  <a:gd name="T1" fmla="*/ 12 h 41"/>
                  <a:gd name="T2" fmla="*/ 27 w 47"/>
                  <a:gd name="T3" fmla="*/ 0 h 41"/>
                  <a:gd name="T4" fmla="*/ 23 w 47"/>
                  <a:gd name="T5" fmla="*/ 11 h 41"/>
                  <a:gd name="T6" fmla="*/ 2 w 47"/>
                  <a:gd name="T7" fmla="*/ 9 h 41"/>
                  <a:gd name="T8" fmla="*/ 0 w 47"/>
                  <a:gd name="T9" fmla="*/ 16 h 41"/>
                  <a:gd name="T10" fmla="*/ 9 w 47"/>
                  <a:gd name="T11" fmla="*/ 16 h 41"/>
                  <a:gd name="T12" fmla="*/ 7 w 47"/>
                  <a:gd name="T13" fmla="*/ 21 h 41"/>
                  <a:gd name="T14" fmla="*/ 10 w 47"/>
                  <a:gd name="T15" fmla="*/ 23 h 41"/>
                  <a:gd name="T16" fmla="*/ 10 w 47"/>
                  <a:gd name="T17" fmla="*/ 30 h 41"/>
                  <a:gd name="T18" fmla="*/ 13 w 47"/>
                  <a:gd name="T19" fmla="*/ 39 h 41"/>
                  <a:gd name="T20" fmla="*/ 36 w 47"/>
                  <a:gd name="T21" fmla="*/ 37 h 41"/>
                  <a:gd name="T22" fmla="*/ 37 w 47"/>
                  <a:gd name="T23" fmla="*/ 37 h 41"/>
                  <a:gd name="T24" fmla="*/ 37 w 47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41">
                    <a:moveTo>
                      <a:pt x="37" y="12"/>
                    </a:moveTo>
                    <a:cubicBezTo>
                      <a:pt x="37" y="12"/>
                      <a:pt x="31" y="0"/>
                      <a:pt x="27" y="0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" y="8"/>
                      <a:pt x="2" y="9"/>
                    </a:cubicBezTo>
                    <a:cubicBezTo>
                      <a:pt x="2" y="10"/>
                      <a:pt x="0" y="16"/>
                      <a:pt x="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7" y="20"/>
                      <a:pt x="7" y="21"/>
                    </a:cubicBezTo>
                    <a:cubicBezTo>
                      <a:pt x="8" y="22"/>
                      <a:pt x="10" y="23"/>
                      <a:pt x="10" y="23"/>
                    </a:cubicBezTo>
                    <a:cubicBezTo>
                      <a:pt x="10" y="23"/>
                      <a:pt x="9" y="27"/>
                      <a:pt x="10" y="30"/>
                    </a:cubicBezTo>
                    <a:cubicBezTo>
                      <a:pt x="11" y="33"/>
                      <a:pt x="11" y="36"/>
                      <a:pt x="13" y="39"/>
                    </a:cubicBezTo>
                    <a:cubicBezTo>
                      <a:pt x="15" y="41"/>
                      <a:pt x="33" y="38"/>
                      <a:pt x="36" y="37"/>
                    </a:cubicBezTo>
                    <a:cubicBezTo>
                      <a:pt x="36" y="37"/>
                      <a:pt x="36" y="37"/>
                      <a:pt x="37" y="37"/>
                    </a:cubicBezTo>
                    <a:cubicBezTo>
                      <a:pt x="47" y="32"/>
                      <a:pt x="47" y="18"/>
                      <a:pt x="37" y="12"/>
                    </a:cubicBezTo>
                    <a:close/>
                  </a:path>
                </a:pathLst>
              </a:custGeom>
              <a:solidFill>
                <a:srgbClr val="FCC9A7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24"/>
              <p:cNvSpPr/>
              <p:nvPr/>
            </p:nvSpPr>
            <p:spPr bwMode="auto">
              <a:xfrm>
                <a:off x="6393656" y="2066925"/>
                <a:ext cx="105966" cy="94059"/>
              </a:xfrm>
              <a:custGeom>
                <a:avLst/>
                <a:gdLst>
                  <a:gd name="T0" fmla="*/ 10 w 47"/>
                  <a:gd name="T1" fmla="*/ 12 h 42"/>
                  <a:gd name="T2" fmla="*/ 20 w 47"/>
                  <a:gd name="T3" fmla="*/ 0 h 42"/>
                  <a:gd name="T4" fmla="*/ 25 w 47"/>
                  <a:gd name="T5" fmla="*/ 11 h 42"/>
                  <a:gd name="T6" fmla="*/ 46 w 47"/>
                  <a:gd name="T7" fmla="*/ 9 h 42"/>
                  <a:gd name="T8" fmla="*/ 47 w 47"/>
                  <a:gd name="T9" fmla="*/ 16 h 42"/>
                  <a:gd name="T10" fmla="*/ 39 w 47"/>
                  <a:gd name="T11" fmla="*/ 16 h 42"/>
                  <a:gd name="T12" fmla="*/ 40 w 47"/>
                  <a:gd name="T13" fmla="*/ 21 h 42"/>
                  <a:gd name="T14" fmla="*/ 38 w 47"/>
                  <a:gd name="T15" fmla="*/ 24 h 42"/>
                  <a:gd name="T16" fmla="*/ 37 w 47"/>
                  <a:gd name="T17" fmla="*/ 30 h 42"/>
                  <a:gd name="T18" fmla="*/ 35 w 47"/>
                  <a:gd name="T19" fmla="*/ 39 h 42"/>
                  <a:gd name="T20" fmla="*/ 11 w 47"/>
                  <a:gd name="T21" fmla="*/ 38 h 42"/>
                  <a:gd name="T22" fmla="*/ 11 w 47"/>
                  <a:gd name="T23" fmla="*/ 37 h 42"/>
                  <a:gd name="T24" fmla="*/ 10 w 47"/>
                  <a:gd name="T25" fmla="*/ 1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42">
                    <a:moveTo>
                      <a:pt x="10" y="12"/>
                    </a:moveTo>
                    <a:cubicBezTo>
                      <a:pt x="10" y="12"/>
                      <a:pt x="16" y="0"/>
                      <a:pt x="20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45" y="8"/>
                      <a:pt x="46" y="9"/>
                    </a:cubicBezTo>
                    <a:cubicBezTo>
                      <a:pt x="46" y="10"/>
                      <a:pt x="47" y="16"/>
                      <a:pt x="47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41" y="20"/>
                      <a:pt x="40" y="21"/>
                    </a:cubicBezTo>
                    <a:cubicBezTo>
                      <a:pt x="40" y="22"/>
                      <a:pt x="38" y="24"/>
                      <a:pt x="38" y="24"/>
                    </a:cubicBezTo>
                    <a:cubicBezTo>
                      <a:pt x="38" y="24"/>
                      <a:pt x="38" y="27"/>
                      <a:pt x="37" y="30"/>
                    </a:cubicBezTo>
                    <a:cubicBezTo>
                      <a:pt x="36" y="34"/>
                      <a:pt x="37" y="36"/>
                      <a:pt x="35" y="39"/>
                    </a:cubicBezTo>
                    <a:cubicBezTo>
                      <a:pt x="33" y="42"/>
                      <a:pt x="14" y="38"/>
                      <a:pt x="11" y="38"/>
                    </a:cubicBezTo>
                    <a:cubicBezTo>
                      <a:pt x="11" y="38"/>
                      <a:pt x="11" y="37"/>
                      <a:pt x="11" y="37"/>
                    </a:cubicBezTo>
                    <a:cubicBezTo>
                      <a:pt x="0" y="32"/>
                      <a:pt x="0" y="18"/>
                      <a:pt x="10" y="12"/>
                    </a:cubicBezTo>
                    <a:close/>
                  </a:path>
                </a:pathLst>
              </a:custGeom>
              <a:solidFill>
                <a:srgbClr val="FCC9A7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25"/>
              <p:cNvSpPr/>
              <p:nvPr/>
            </p:nvSpPr>
            <p:spPr bwMode="auto">
              <a:xfrm>
                <a:off x="6388894" y="2064544"/>
                <a:ext cx="22622" cy="29765"/>
              </a:xfrm>
              <a:custGeom>
                <a:avLst/>
                <a:gdLst>
                  <a:gd name="T0" fmla="*/ 9 w 10"/>
                  <a:gd name="T1" fmla="*/ 13 h 13"/>
                  <a:gd name="T2" fmla="*/ 8 w 10"/>
                  <a:gd name="T3" fmla="*/ 12 h 13"/>
                  <a:gd name="T4" fmla="*/ 0 w 10"/>
                  <a:gd name="T5" fmla="*/ 2 h 13"/>
                  <a:gd name="T6" fmla="*/ 0 w 10"/>
                  <a:gd name="T7" fmla="*/ 0 h 13"/>
                  <a:gd name="T8" fmla="*/ 2 w 10"/>
                  <a:gd name="T9" fmla="*/ 0 h 13"/>
                  <a:gd name="T10" fmla="*/ 10 w 10"/>
                  <a:gd name="T11" fmla="*/ 11 h 13"/>
                  <a:gd name="T12" fmla="*/ 10 w 10"/>
                  <a:gd name="T13" fmla="*/ 13 h 13"/>
                  <a:gd name="T14" fmla="*/ 9 w 10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3">
                    <a:moveTo>
                      <a:pt x="9" y="13"/>
                    </a:moveTo>
                    <a:cubicBezTo>
                      <a:pt x="9" y="13"/>
                      <a:pt x="8" y="13"/>
                      <a:pt x="8" y="12"/>
                    </a:cubicBezTo>
                    <a:cubicBezTo>
                      <a:pt x="6" y="9"/>
                      <a:pt x="3" y="5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5" y="3"/>
                      <a:pt x="8" y="7"/>
                      <a:pt x="10" y="11"/>
                    </a:cubicBezTo>
                    <a:cubicBezTo>
                      <a:pt x="10" y="12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3"/>
                    </a:cubicBezTo>
                    <a:close/>
                  </a:path>
                </a:pathLst>
              </a:custGeom>
              <a:solidFill>
                <a:srgbClr val="C554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 26"/>
              <p:cNvSpPr/>
              <p:nvPr/>
            </p:nvSpPr>
            <p:spPr bwMode="auto">
              <a:xfrm>
                <a:off x="6775847" y="2046685"/>
                <a:ext cx="20241" cy="27384"/>
              </a:xfrm>
              <a:custGeom>
                <a:avLst/>
                <a:gdLst>
                  <a:gd name="T0" fmla="*/ 1 w 9"/>
                  <a:gd name="T1" fmla="*/ 12 h 12"/>
                  <a:gd name="T2" fmla="*/ 1 w 9"/>
                  <a:gd name="T3" fmla="*/ 12 h 12"/>
                  <a:gd name="T4" fmla="*/ 0 w 9"/>
                  <a:gd name="T5" fmla="*/ 10 h 12"/>
                  <a:gd name="T6" fmla="*/ 7 w 9"/>
                  <a:gd name="T7" fmla="*/ 1 h 12"/>
                  <a:gd name="T8" fmla="*/ 9 w 9"/>
                  <a:gd name="T9" fmla="*/ 1 h 12"/>
                  <a:gd name="T10" fmla="*/ 8 w 9"/>
                  <a:gd name="T11" fmla="*/ 3 h 12"/>
                  <a:gd name="T12" fmla="*/ 2 w 9"/>
                  <a:gd name="T13" fmla="*/ 11 h 12"/>
                  <a:gd name="T14" fmla="*/ 1 w 9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2">
                    <a:moveTo>
                      <a:pt x="1" y="12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1" y="6"/>
                      <a:pt x="4" y="3"/>
                      <a:pt x="7" y="1"/>
                    </a:cubicBezTo>
                    <a:cubicBezTo>
                      <a:pt x="8" y="0"/>
                      <a:pt x="8" y="1"/>
                      <a:pt x="9" y="1"/>
                    </a:cubicBezTo>
                    <a:cubicBezTo>
                      <a:pt x="9" y="2"/>
                      <a:pt x="9" y="2"/>
                      <a:pt x="8" y="3"/>
                    </a:cubicBezTo>
                    <a:cubicBezTo>
                      <a:pt x="5" y="5"/>
                      <a:pt x="3" y="8"/>
                      <a:pt x="2" y="11"/>
                    </a:cubicBezTo>
                    <a:cubicBezTo>
                      <a:pt x="2" y="11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C554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 27"/>
              <p:cNvSpPr/>
              <p:nvPr/>
            </p:nvSpPr>
            <p:spPr bwMode="auto">
              <a:xfrm>
                <a:off x="6416279" y="2318148"/>
                <a:ext cx="88106" cy="11906"/>
              </a:xfrm>
              <a:custGeom>
                <a:avLst/>
                <a:gdLst>
                  <a:gd name="T0" fmla="*/ 37 w 39"/>
                  <a:gd name="T1" fmla="*/ 5 h 5"/>
                  <a:gd name="T2" fmla="*/ 37 w 39"/>
                  <a:gd name="T3" fmla="*/ 5 h 5"/>
                  <a:gd name="T4" fmla="*/ 1 w 39"/>
                  <a:gd name="T5" fmla="*/ 2 h 5"/>
                  <a:gd name="T6" fmla="*/ 0 w 39"/>
                  <a:gd name="T7" fmla="*/ 1 h 5"/>
                  <a:gd name="T8" fmla="*/ 1 w 39"/>
                  <a:gd name="T9" fmla="*/ 0 h 5"/>
                  <a:gd name="T10" fmla="*/ 37 w 39"/>
                  <a:gd name="T11" fmla="*/ 2 h 5"/>
                  <a:gd name="T12" fmla="*/ 38 w 39"/>
                  <a:gd name="T13" fmla="*/ 3 h 5"/>
                  <a:gd name="T14" fmla="*/ 37 w 39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">
                    <a:moveTo>
                      <a:pt x="37" y="5"/>
                    </a:moveTo>
                    <a:cubicBezTo>
                      <a:pt x="37" y="5"/>
                      <a:pt x="37" y="5"/>
                      <a:pt x="37" y="5"/>
                    </a:cubicBezTo>
                    <a:cubicBezTo>
                      <a:pt x="25" y="4"/>
                      <a:pt x="13" y="3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3" y="1"/>
                      <a:pt x="25" y="2"/>
                      <a:pt x="37" y="2"/>
                    </a:cubicBezTo>
                    <a:cubicBezTo>
                      <a:pt x="38" y="2"/>
                      <a:pt x="39" y="3"/>
                      <a:pt x="38" y="3"/>
                    </a:cubicBezTo>
                    <a:cubicBezTo>
                      <a:pt x="38" y="4"/>
                      <a:pt x="38" y="5"/>
                      <a:pt x="37" y="5"/>
                    </a:cubicBezTo>
                    <a:close/>
                  </a:path>
                </a:pathLst>
              </a:custGeom>
              <a:solidFill>
                <a:srgbClr val="C554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 28"/>
              <p:cNvSpPr/>
              <p:nvPr/>
            </p:nvSpPr>
            <p:spPr bwMode="auto">
              <a:xfrm>
                <a:off x="6700838" y="2318147"/>
                <a:ext cx="85725" cy="9525"/>
              </a:xfrm>
              <a:custGeom>
                <a:avLst/>
                <a:gdLst>
                  <a:gd name="T0" fmla="*/ 1 w 38"/>
                  <a:gd name="T1" fmla="*/ 4 h 4"/>
                  <a:gd name="T2" fmla="*/ 0 w 38"/>
                  <a:gd name="T3" fmla="*/ 3 h 4"/>
                  <a:gd name="T4" fmla="*/ 1 w 38"/>
                  <a:gd name="T5" fmla="*/ 1 h 4"/>
                  <a:gd name="T6" fmla="*/ 37 w 38"/>
                  <a:gd name="T7" fmla="*/ 1 h 4"/>
                  <a:gd name="T8" fmla="*/ 38 w 38"/>
                  <a:gd name="T9" fmla="*/ 2 h 4"/>
                  <a:gd name="T10" fmla="*/ 37 w 38"/>
                  <a:gd name="T11" fmla="*/ 4 h 4"/>
                  <a:gd name="T12" fmla="*/ 1 w 38"/>
                  <a:gd name="T13" fmla="*/ 4 h 4"/>
                  <a:gd name="T14" fmla="*/ 1 w 38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">
                    <a:moveTo>
                      <a:pt x="1" y="4"/>
                    </a:move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3" y="1"/>
                      <a:pt x="25" y="0"/>
                      <a:pt x="37" y="1"/>
                    </a:cubicBezTo>
                    <a:cubicBezTo>
                      <a:pt x="38" y="1"/>
                      <a:pt x="38" y="2"/>
                      <a:pt x="38" y="2"/>
                    </a:cubicBezTo>
                    <a:cubicBezTo>
                      <a:pt x="38" y="3"/>
                      <a:pt x="38" y="4"/>
                      <a:pt x="37" y="4"/>
                    </a:cubicBezTo>
                    <a:cubicBezTo>
                      <a:pt x="25" y="3"/>
                      <a:pt x="13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</a:path>
                </a:pathLst>
              </a:custGeom>
              <a:solidFill>
                <a:srgbClr val="C554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 29"/>
              <p:cNvSpPr/>
              <p:nvPr/>
            </p:nvSpPr>
            <p:spPr bwMode="auto">
              <a:xfrm>
                <a:off x="6409135" y="2160985"/>
                <a:ext cx="27385" cy="20240"/>
              </a:xfrm>
              <a:custGeom>
                <a:avLst/>
                <a:gdLst>
                  <a:gd name="T0" fmla="*/ 1 w 12"/>
                  <a:gd name="T1" fmla="*/ 9 h 9"/>
                  <a:gd name="T2" fmla="*/ 0 w 12"/>
                  <a:gd name="T3" fmla="*/ 7 h 9"/>
                  <a:gd name="T4" fmla="*/ 1 w 12"/>
                  <a:gd name="T5" fmla="*/ 6 h 9"/>
                  <a:gd name="T6" fmla="*/ 10 w 12"/>
                  <a:gd name="T7" fmla="*/ 1 h 9"/>
                  <a:gd name="T8" fmla="*/ 12 w 12"/>
                  <a:gd name="T9" fmla="*/ 0 h 9"/>
                  <a:gd name="T10" fmla="*/ 12 w 12"/>
                  <a:gd name="T11" fmla="*/ 2 h 9"/>
                  <a:gd name="T12" fmla="*/ 1 w 12"/>
                  <a:gd name="T13" fmla="*/ 9 h 9"/>
                  <a:gd name="T14" fmla="*/ 1 w 12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9">
                    <a:moveTo>
                      <a:pt x="1" y="9"/>
                    </a:moveTo>
                    <a:cubicBezTo>
                      <a:pt x="0" y="9"/>
                      <a:pt x="0" y="8"/>
                      <a:pt x="0" y="7"/>
                    </a:cubicBezTo>
                    <a:cubicBezTo>
                      <a:pt x="0" y="7"/>
                      <a:pt x="0" y="6"/>
                      <a:pt x="1" y="6"/>
                    </a:cubicBezTo>
                    <a:cubicBezTo>
                      <a:pt x="4" y="6"/>
                      <a:pt x="8" y="4"/>
                      <a:pt x="10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0" y="6"/>
                      <a:pt x="5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lose/>
                  </a:path>
                </a:pathLst>
              </a:custGeom>
              <a:solidFill>
                <a:srgbClr val="C554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 30"/>
              <p:cNvSpPr/>
              <p:nvPr/>
            </p:nvSpPr>
            <p:spPr bwMode="auto">
              <a:xfrm>
                <a:off x="6762750" y="2143125"/>
                <a:ext cx="35719" cy="32147"/>
              </a:xfrm>
              <a:custGeom>
                <a:avLst/>
                <a:gdLst>
                  <a:gd name="T0" fmla="*/ 15 w 16"/>
                  <a:gd name="T1" fmla="*/ 14 h 14"/>
                  <a:gd name="T2" fmla="*/ 14 w 16"/>
                  <a:gd name="T3" fmla="*/ 14 h 14"/>
                  <a:gd name="T4" fmla="*/ 1 w 16"/>
                  <a:gd name="T5" fmla="*/ 2 h 14"/>
                  <a:gd name="T6" fmla="*/ 1 w 16"/>
                  <a:gd name="T7" fmla="*/ 1 h 14"/>
                  <a:gd name="T8" fmla="*/ 3 w 16"/>
                  <a:gd name="T9" fmla="*/ 1 h 14"/>
                  <a:gd name="T10" fmla="*/ 15 w 16"/>
                  <a:gd name="T11" fmla="*/ 12 h 14"/>
                  <a:gd name="T12" fmla="*/ 16 w 16"/>
                  <a:gd name="T13" fmla="*/ 14 h 14"/>
                  <a:gd name="T14" fmla="*/ 15 w 16"/>
                  <a:gd name="T1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4">
                    <a:moveTo>
                      <a:pt x="15" y="14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9" y="11"/>
                      <a:pt x="4" y="7"/>
                      <a:pt x="1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6" y="5"/>
                      <a:pt x="10" y="9"/>
                      <a:pt x="15" y="12"/>
                    </a:cubicBezTo>
                    <a:cubicBezTo>
                      <a:pt x="16" y="12"/>
                      <a:pt x="16" y="13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lose/>
                  </a:path>
                </a:pathLst>
              </a:custGeom>
              <a:solidFill>
                <a:srgbClr val="C554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31"/>
              <p:cNvSpPr/>
              <p:nvPr/>
            </p:nvSpPr>
            <p:spPr bwMode="auto">
              <a:xfrm>
                <a:off x="6793707" y="2084785"/>
                <a:ext cx="17860" cy="50006"/>
              </a:xfrm>
              <a:custGeom>
                <a:avLst/>
                <a:gdLst>
                  <a:gd name="T0" fmla="*/ 4 w 8"/>
                  <a:gd name="T1" fmla="*/ 22 h 22"/>
                  <a:gd name="T2" fmla="*/ 4 w 8"/>
                  <a:gd name="T3" fmla="*/ 22 h 22"/>
                  <a:gd name="T4" fmla="*/ 3 w 8"/>
                  <a:gd name="T5" fmla="*/ 21 h 22"/>
                  <a:gd name="T6" fmla="*/ 0 w 8"/>
                  <a:gd name="T7" fmla="*/ 2 h 22"/>
                  <a:gd name="T8" fmla="*/ 0 w 8"/>
                  <a:gd name="T9" fmla="*/ 0 h 22"/>
                  <a:gd name="T10" fmla="*/ 2 w 8"/>
                  <a:gd name="T11" fmla="*/ 0 h 22"/>
                  <a:gd name="T12" fmla="*/ 6 w 8"/>
                  <a:gd name="T13" fmla="*/ 22 h 22"/>
                  <a:gd name="T14" fmla="*/ 4 w 8"/>
                  <a:gd name="T1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2">
                    <a:moveTo>
                      <a:pt x="4" y="22"/>
                    </a:moveTo>
                    <a:cubicBezTo>
                      <a:pt x="4" y="22"/>
                      <a:pt x="4" y="22"/>
                      <a:pt x="4" y="22"/>
                    </a:cubicBezTo>
                    <a:cubicBezTo>
                      <a:pt x="3" y="22"/>
                      <a:pt x="3" y="21"/>
                      <a:pt x="3" y="21"/>
                    </a:cubicBezTo>
                    <a:cubicBezTo>
                      <a:pt x="6" y="15"/>
                      <a:pt x="4" y="7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7" y="6"/>
                      <a:pt x="8" y="15"/>
                      <a:pt x="6" y="22"/>
                    </a:cubicBezTo>
                    <a:cubicBezTo>
                      <a:pt x="5" y="22"/>
                      <a:pt x="5" y="22"/>
                      <a:pt x="4" y="22"/>
                    </a:cubicBezTo>
                    <a:close/>
                  </a:path>
                </a:pathLst>
              </a:custGeom>
              <a:solidFill>
                <a:srgbClr val="C554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32"/>
              <p:cNvSpPr/>
              <p:nvPr/>
            </p:nvSpPr>
            <p:spPr bwMode="auto">
              <a:xfrm>
                <a:off x="6384131" y="2096691"/>
                <a:ext cx="15479" cy="46434"/>
              </a:xfrm>
              <a:custGeom>
                <a:avLst/>
                <a:gdLst>
                  <a:gd name="T0" fmla="*/ 5 w 7"/>
                  <a:gd name="T1" fmla="*/ 21 h 21"/>
                  <a:gd name="T2" fmla="*/ 4 w 7"/>
                  <a:gd name="T3" fmla="*/ 20 h 21"/>
                  <a:gd name="T4" fmla="*/ 5 w 7"/>
                  <a:gd name="T5" fmla="*/ 0 h 21"/>
                  <a:gd name="T6" fmla="*/ 6 w 7"/>
                  <a:gd name="T7" fmla="*/ 0 h 21"/>
                  <a:gd name="T8" fmla="*/ 7 w 7"/>
                  <a:gd name="T9" fmla="*/ 2 h 21"/>
                  <a:gd name="T10" fmla="*/ 6 w 7"/>
                  <a:gd name="T11" fmla="*/ 19 h 21"/>
                  <a:gd name="T12" fmla="*/ 5 w 7"/>
                  <a:gd name="T13" fmla="*/ 20 h 21"/>
                  <a:gd name="T14" fmla="*/ 5 w 7"/>
                  <a:gd name="T1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21">
                    <a:moveTo>
                      <a:pt x="5" y="21"/>
                    </a:moveTo>
                    <a:cubicBezTo>
                      <a:pt x="4" y="21"/>
                      <a:pt x="4" y="20"/>
                      <a:pt x="4" y="20"/>
                    </a:cubicBezTo>
                    <a:cubicBezTo>
                      <a:pt x="0" y="14"/>
                      <a:pt x="1" y="6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3" y="7"/>
                      <a:pt x="3" y="14"/>
                      <a:pt x="6" y="19"/>
                    </a:cubicBezTo>
                    <a:cubicBezTo>
                      <a:pt x="6" y="19"/>
                      <a:pt x="6" y="20"/>
                      <a:pt x="5" y="20"/>
                    </a:cubicBezTo>
                    <a:cubicBezTo>
                      <a:pt x="5" y="21"/>
                      <a:pt x="5" y="21"/>
                      <a:pt x="5" y="21"/>
                    </a:cubicBezTo>
                    <a:close/>
                  </a:path>
                </a:pathLst>
              </a:custGeom>
              <a:solidFill>
                <a:srgbClr val="C554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33"/>
              <p:cNvSpPr/>
              <p:nvPr/>
            </p:nvSpPr>
            <p:spPr bwMode="auto">
              <a:xfrm>
                <a:off x="6560344" y="2155031"/>
                <a:ext cx="82154" cy="170259"/>
              </a:xfrm>
              <a:custGeom>
                <a:avLst/>
                <a:gdLst>
                  <a:gd name="T0" fmla="*/ 35 w 36"/>
                  <a:gd name="T1" fmla="*/ 76 h 76"/>
                  <a:gd name="T2" fmla="*/ 34 w 36"/>
                  <a:gd name="T3" fmla="*/ 76 h 76"/>
                  <a:gd name="T4" fmla="*/ 1 w 36"/>
                  <a:gd name="T5" fmla="*/ 1 h 76"/>
                  <a:gd name="T6" fmla="*/ 2 w 36"/>
                  <a:gd name="T7" fmla="*/ 0 h 76"/>
                  <a:gd name="T8" fmla="*/ 3 w 36"/>
                  <a:gd name="T9" fmla="*/ 1 h 76"/>
                  <a:gd name="T10" fmla="*/ 36 w 36"/>
                  <a:gd name="T11" fmla="*/ 74 h 76"/>
                  <a:gd name="T12" fmla="*/ 36 w 36"/>
                  <a:gd name="T13" fmla="*/ 76 h 76"/>
                  <a:gd name="T14" fmla="*/ 35 w 36"/>
                  <a:gd name="T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76">
                    <a:moveTo>
                      <a:pt x="35" y="76"/>
                    </a:moveTo>
                    <a:cubicBezTo>
                      <a:pt x="35" y="76"/>
                      <a:pt x="34" y="76"/>
                      <a:pt x="34" y="76"/>
                    </a:cubicBezTo>
                    <a:cubicBezTo>
                      <a:pt x="16" y="54"/>
                      <a:pt x="5" y="29"/>
                      <a:pt x="1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7" y="28"/>
                      <a:pt x="19" y="53"/>
                      <a:pt x="36" y="74"/>
                    </a:cubicBezTo>
                    <a:cubicBezTo>
                      <a:pt x="36" y="75"/>
                      <a:pt x="36" y="75"/>
                      <a:pt x="36" y="76"/>
                    </a:cubicBezTo>
                    <a:cubicBezTo>
                      <a:pt x="36" y="76"/>
                      <a:pt x="35" y="76"/>
                      <a:pt x="35" y="76"/>
                    </a:cubicBezTo>
                    <a:close/>
                  </a:path>
                </a:pathLst>
              </a:custGeom>
              <a:solidFill>
                <a:srgbClr val="CFB1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pPr marL="0" marR="0" lvl="0" indent="0" algn="l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1" name="文本框 110"/>
            <p:cNvSpPr txBox="1"/>
            <p:nvPr/>
          </p:nvSpPr>
          <p:spPr>
            <a:xfrm>
              <a:off x="7098176" y="1426209"/>
              <a:ext cx="109918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A3A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商业派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6966491" y="2828937"/>
              <a:ext cx="180467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A3A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辅助解决会议、访谈中的内容总结整理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089286" y="1973085"/>
              <a:ext cx="1201420" cy="1014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企业高管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商业人士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107" name="Freeform 157"/>
            <p:cNvSpPr>
              <a:spLocks noEditPoints="1"/>
            </p:cNvSpPr>
            <p:nvPr/>
          </p:nvSpPr>
          <p:spPr bwMode="auto">
            <a:xfrm>
              <a:off x="5238368" y="2474679"/>
              <a:ext cx="307498" cy="339260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1" rIns="68580" bIns="34291" numCol="1" anchor="t" anchorCtr="0" compatLnSpc="1"/>
            <a:lstStyle/>
            <a:p>
              <a:pPr marL="0" marR="0" lvl="0" indent="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8" name="任意多边形 41"/>
          <p:cNvSpPr/>
          <p:nvPr/>
        </p:nvSpPr>
        <p:spPr bwMode="auto">
          <a:xfrm>
            <a:off x="637805" y="3173352"/>
            <a:ext cx="313284" cy="313284"/>
          </a:xfrm>
          <a:custGeom>
            <a:avLst/>
            <a:gdLst>
              <a:gd name="connsiteX0" fmla="*/ 531623 w 1063246"/>
              <a:gd name="connsiteY0" fmla="*/ 386480 h 1063246"/>
              <a:gd name="connsiteX1" fmla="*/ 386480 w 1063246"/>
              <a:gd name="connsiteY1" fmla="*/ 531623 h 1063246"/>
              <a:gd name="connsiteX2" fmla="*/ 531623 w 1063246"/>
              <a:gd name="connsiteY2" fmla="*/ 676766 h 1063246"/>
              <a:gd name="connsiteX3" fmla="*/ 676766 w 1063246"/>
              <a:gd name="connsiteY3" fmla="*/ 531623 h 1063246"/>
              <a:gd name="connsiteX4" fmla="*/ 531623 w 1063246"/>
              <a:gd name="connsiteY4" fmla="*/ 386480 h 1063246"/>
              <a:gd name="connsiteX5" fmla="*/ 389857 w 1063246"/>
              <a:gd name="connsiteY5" fmla="*/ 0 h 1063246"/>
              <a:gd name="connsiteX6" fmla="*/ 478461 w 1063246"/>
              <a:gd name="connsiteY6" fmla="*/ 141766 h 1063246"/>
              <a:gd name="connsiteX7" fmla="*/ 531623 w 1063246"/>
              <a:gd name="connsiteY7" fmla="*/ 141766 h 1063246"/>
              <a:gd name="connsiteX8" fmla="*/ 593646 w 1063246"/>
              <a:gd name="connsiteY8" fmla="*/ 141766 h 1063246"/>
              <a:gd name="connsiteX9" fmla="*/ 682250 w 1063246"/>
              <a:gd name="connsiteY9" fmla="*/ 0 h 1063246"/>
              <a:gd name="connsiteX10" fmla="*/ 806295 w 1063246"/>
              <a:gd name="connsiteY10" fmla="*/ 53162 h 1063246"/>
              <a:gd name="connsiteX11" fmla="*/ 770853 w 1063246"/>
              <a:gd name="connsiteY11" fmla="*/ 212649 h 1063246"/>
              <a:gd name="connsiteX12" fmla="*/ 850597 w 1063246"/>
              <a:gd name="connsiteY12" fmla="*/ 301253 h 1063246"/>
              <a:gd name="connsiteX13" fmla="*/ 1010084 w 1063246"/>
              <a:gd name="connsiteY13" fmla="*/ 256951 h 1063246"/>
              <a:gd name="connsiteX14" fmla="*/ 1063246 w 1063246"/>
              <a:gd name="connsiteY14" fmla="*/ 389857 h 1063246"/>
              <a:gd name="connsiteX15" fmla="*/ 921480 w 1063246"/>
              <a:gd name="connsiteY15" fmla="*/ 478461 h 1063246"/>
              <a:gd name="connsiteX16" fmla="*/ 921480 w 1063246"/>
              <a:gd name="connsiteY16" fmla="*/ 531623 h 1063246"/>
              <a:gd name="connsiteX17" fmla="*/ 921480 w 1063246"/>
              <a:gd name="connsiteY17" fmla="*/ 593646 h 1063246"/>
              <a:gd name="connsiteX18" fmla="*/ 1063246 w 1063246"/>
              <a:gd name="connsiteY18" fmla="*/ 673389 h 1063246"/>
              <a:gd name="connsiteX19" fmla="*/ 1010084 w 1063246"/>
              <a:gd name="connsiteY19" fmla="*/ 806295 h 1063246"/>
              <a:gd name="connsiteX20" fmla="*/ 850597 w 1063246"/>
              <a:gd name="connsiteY20" fmla="*/ 761993 h 1063246"/>
              <a:gd name="connsiteX21" fmla="*/ 761993 w 1063246"/>
              <a:gd name="connsiteY21" fmla="*/ 850597 h 1063246"/>
              <a:gd name="connsiteX22" fmla="*/ 806295 w 1063246"/>
              <a:gd name="connsiteY22" fmla="*/ 1010084 h 1063246"/>
              <a:gd name="connsiteX23" fmla="*/ 673389 w 1063246"/>
              <a:gd name="connsiteY23" fmla="*/ 1063246 h 1063246"/>
              <a:gd name="connsiteX24" fmla="*/ 584785 w 1063246"/>
              <a:gd name="connsiteY24" fmla="*/ 921480 h 1063246"/>
              <a:gd name="connsiteX25" fmla="*/ 531623 w 1063246"/>
              <a:gd name="connsiteY25" fmla="*/ 921480 h 1063246"/>
              <a:gd name="connsiteX26" fmla="*/ 469600 w 1063246"/>
              <a:gd name="connsiteY26" fmla="*/ 921480 h 1063246"/>
              <a:gd name="connsiteX27" fmla="*/ 389857 w 1063246"/>
              <a:gd name="connsiteY27" fmla="*/ 1063246 h 1063246"/>
              <a:gd name="connsiteX28" fmla="*/ 256951 w 1063246"/>
              <a:gd name="connsiteY28" fmla="*/ 1010084 h 1063246"/>
              <a:gd name="connsiteX29" fmla="*/ 301253 w 1063246"/>
              <a:gd name="connsiteY29" fmla="*/ 841736 h 1063246"/>
              <a:gd name="connsiteX30" fmla="*/ 212649 w 1063246"/>
              <a:gd name="connsiteY30" fmla="*/ 761993 h 1063246"/>
              <a:gd name="connsiteX31" fmla="*/ 53162 w 1063246"/>
              <a:gd name="connsiteY31" fmla="*/ 806295 h 1063246"/>
              <a:gd name="connsiteX32" fmla="*/ 0 w 1063246"/>
              <a:gd name="connsiteY32" fmla="*/ 673389 h 1063246"/>
              <a:gd name="connsiteX33" fmla="*/ 141766 w 1063246"/>
              <a:gd name="connsiteY33" fmla="*/ 584785 h 1063246"/>
              <a:gd name="connsiteX34" fmla="*/ 141766 w 1063246"/>
              <a:gd name="connsiteY34" fmla="*/ 531623 h 1063246"/>
              <a:gd name="connsiteX35" fmla="*/ 141766 w 1063246"/>
              <a:gd name="connsiteY35" fmla="*/ 469600 h 1063246"/>
              <a:gd name="connsiteX36" fmla="*/ 0 w 1063246"/>
              <a:gd name="connsiteY36" fmla="*/ 380997 h 1063246"/>
              <a:gd name="connsiteX37" fmla="*/ 53162 w 1063246"/>
              <a:gd name="connsiteY37" fmla="*/ 256951 h 1063246"/>
              <a:gd name="connsiteX38" fmla="*/ 212649 w 1063246"/>
              <a:gd name="connsiteY38" fmla="*/ 301253 h 1063246"/>
              <a:gd name="connsiteX39" fmla="*/ 301253 w 1063246"/>
              <a:gd name="connsiteY39" fmla="*/ 212649 h 1063246"/>
              <a:gd name="connsiteX40" fmla="*/ 256951 w 1063246"/>
              <a:gd name="connsiteY40" fmla="*/ 53162 h 1063246"/>
              <a:gd name="connsiteX41" fmla="*/ 389857 w 1063246"/>
              <a:gd name="connsiteY41" fmla="*/ 0 h 106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63246" h="1063246">
                <a:moveTo>
                  <a:pt x="531623" y="386480"/>
                </a:moveTo>
                <a:cubicBezTo>
                  <a:pt x="451463" y="386480"/>
                  <a:pt x="386480" y="451463"/>
                  <a:pt x="386480" y="531623"/>
                </a:cubicBezTo>
                <a:cubicBezTo>
                  <a:pt x="386480" y="611783"/>
                  <a:pt x="451463" y="676766"/>
                  <a:pt x="531623" y="676766"/>
                </a:cubicBezTo>
                <a:cubicBezTo>
                  <a:pt x="611783" y="676766"/>
                  <a:pt x="676766" y="611783"/>
                  <a:pt x="676766" y="531623"/>
                </a:cubicBezTo>
                <a:cubicBezTo>
                  <a:pt x="676766" y="451463"/>
                  <a:pt x="611783" y="386480"/>
                  <a:pt x="531623" y="386480"/>
                </a:cubicBezTo>
                <a:close/>
                <a:moveTo>
                  <a:pt x="389857" y="0"/>
                </a:moveTo>
                <a:cubicBezTo>
                  <a:pt x="478461" y="141766"/>
                  <a:pt x="478461" y="141766"/>
                  <a:pt x="478461" y="141766"/>
                </a:cubicBezTo>
                <a:cubicBezTo>
                  <a:pt x="496182" y="141766"/>
                  <a:pt x="513902" y="141766"/>
                  <a:pt x="531623" y="141766"/>
                </a:cubicBezTo>
                <a:cubicBezTo>
                  <a:pt x="549344" y="141766"/>
                  <a:pt x="575925" y="141766"/>
                  <a:pt x="593646" y="141766"/>
                </a:cubicBezTo>
                <a:cubicBezTo>
                  <a:pt x="682250" y="0"/>
                  <a:pt x="682250" y="0"/>
                  <a:pt x="682250" y="0"/>
                </a:cubicBezTo>
                <a:cubicBezTo>
                  <a:pt x="806295" y="53162"/>
                  <a:pt x="806295" y="53162"/>
                  <a:pt x="806295" y="53162"/>
                </a:cubicBezTo>
                <a:cubicBezTo>
                  <a:pt x="770853" y="212649"/>
                  <a:pt x="770853" y="212649"/>
                  <a:pt x="770853" y="212649"/>
                </a:cubicBezTo>
                <a:cubicBezTo>
                  <a:pt x="797435" y="239230"/>
                  <a:pt x="824016" y="265812"/>
                  <a:pt x="850597" y="301253"/>
                </a:cubicBezTo>
                <a:cubicBezTo>
                  <a:pt x="1010084" y="256951"/>
                  <a:pt x="1010084" y="256951"/>
                  <a:pt x="1010084" y="256951"/>
                </a:cubicBezTo>
                <a:cubicBezTo>
                  <a:pt x="1063246" y="389857"/>
                  <a:pt x="1063246" y="389857"/>
                  <a:pt x="1063246" y="389857"/>
                </a:cubicBezTo>
                <a:cubicBezTo>
                  <a:pt x="921480" y="478461"/>
                  <a:pt x="921480" y="478461"/>
                  <a:pt x="921480" y="478461"/>
                </a:cubicBezTo>
                <a:cubicBezTo>
                  <a:pt x="921480" y="496182"/>
                  <a:pt x="921480" y="513902"/>
                  <a:pt x="921480" y="531623"/>
                </a:cubicBezTo>
                <a:cubicBezTo>
                  <a:pt x="921480" y="549344"/>
                  <a:pt x="921480" y="567065"/>
                  <a:pt x="921480" y="593646"/>
                </a:cubicBezTo>
                <a:cubicBezTo>
                  <a:pt x="1063246" y="673389"/>
                  <a:pt x="1063246" y="673389"/>
                  <a:pt x="1063246" y="673389"/>
                </a:cubicBezTo>
                <a:cubicBezTo>
                  <a:pt x="1010084" y="806295"/>
                  <a:pt x="1010084" y="806295"/>
                  <a:pt x="1010084" y="806295"/>
                </a:cubicBezTo>
                <a:cubicBezTo>
                  <a:pt x="850597" y="761993"/>
                  <a:pt x="850597" y="761993"/>
                  <a:pt x="850597" y="761993"/>
                </a:cubicBezTo>
                <a:cubicBezTo>
                  <a:pt x="824016" y="797435"/>
                  <a:pt x="797435" y="824016"/>
                  <a:pt x="761993" y="850597"/>
                </a:cubicBezTo>
                <a:cubicBezTo>
                  <a:pt x="806295" y="1010084"/>
                  <a:pt x="806295" y="1010084"/>
                  <a:pt x="806295" y="1010084"/>
                </a:cubicBezTo>
                <a:cubicBezTo>
                  <a:pt x="673389" y="1063246"/>
                  <a:pt x="673389" y="1063246"/>
                  <a:pt x="673389" y="1063246"/>
                </a:cubicBezTo>
                <a:cubicBezTo>
                  <a:pt x="584785" y="921480"/>
                  <a:pt x="584785" y="921480"/>
                  <a:pt x="584785" y="921480"/>
                </a:cubicBezTo>
                <a:cubicBezTo>
                  <a:pt x="567065" y="921480"/>
                  <a:pt x="549344" y="921480"/>
                  <a:pt x="531623" y="921480"/>
                </a:cubicBezTo>
                <a:cubicBezTo>
                  <a:pt x="513902" y="921480"/>
                  <a:pt x="496182" y="921480"/>
                  <a:pt x="469600" y="921480"/>
                </a:cubicBezTo>
                <a:cubicBezTo>
                  <a:pt x="389857" y="1063246"/>
                  <a:pt x="389857" y="1063246"/>
                  <a:pt x="389857" y="1063246"/>
                </a:cubicBezTo>
                <a:cubicBezTo>
                  <a:pt x="256951" y="1010084"/>
                  <a:pt x="256951" y="1010084"/>
                  <a:pt x="256951" y="1010084"/>
                </a:cubicBezTo>
                <a:cubicBezTo>
                  <a:pt x="301253" y="841736"/>
                  <a:pt x="301253" y="841736"/>
                  <a:pt x="301253" y="841736"/>
                </a:cubicBezTo>
                <a:cubicBezTo>
                  <a:pt x="265812" y="824016"/>
                  <a:pt x="239230" y="788574"/>
                  <a:pt x="212649" y="761993"/>
                </a:cubicBezTo>
                <a:cubicBezTo>
                  <a:pt x="53162" y="806295"/>
                  <a:pt x="53162" y="806295"/>
                  <a:pt x="53162" y="806295"/>
                </a:cubicBezTo>
                <a:cubicBezTo>
                  <a:pt x="0" y="673389"/>
                  <a:pt x="0" y="673389"/>
                  <a:pt x="0" y="673389"/>
                </a:cubicBezTo>
                <a:cubicBezTo>
                  <a:pt x="141766" y="584785"/>
                  <a:pt x="141766" y="584785"/>
                  <a:pt x="141766" y="584785"/>
                </a:cubicBezTo>
                <a:cubicBezTo>
                  <a:pt x="141766" y="567065"/>
                  <a:pt x="141766" y="549344"/>
                  <a:pt x="141766" y="531623"/>
                </a:cubicBezTo>
                <a:cubicBezTo>
                  <a:pt x="141766" y="505042"/>
                  <a:pt x="141766" y="487321"/>
                  <a:pt x="141766" y="469600"/>
                </a:cubicBezTo>
                <a:cubicBezTo>
                  <a:pt x="0" y="380997"/>
                  <a:pt x="0" y="380997"/>
                  <a:pt x="0" y="380997"/>
                </a:cubicBezTo>
                <a:cubicBezTo>
                  <a:pt x="53162" y="256951"/>
                  <a:pt x="53162" y="256951"/>
                  <a:pt x="53162" y="256951"/>
                </a:cubicBezTo>
                <a:cubicBezTo>
                  <a:pt x="212649" y="301253"/>
                  <a:pt x="212649" y="301253"/>
                  <a:pt x="212649" y="301253"/>
                </a:cubicBezTo>
                <a:cubicBezTo>
                  <a:pt x="239230" y="265812"/>
                  <a:pt x="265812" y="239230"/>
                  <a:pt x="301253" y="212649"/>
                </a:cubicBezTo>
                <a:cubicBezTo>
                  <a:pt x="256951" y="53162"/>
                  <a:pt x="256951" y="53162"/>
                  <a:pt x="256951" y="53162"/>
                </a:cubicBezTo>
                <a:cubicBezTo>
                  <a:pt x="389857" y="0"/>
                  <a:pt x="389857" y="0"/>
                  <a:pt x="389857" y="0"/>
                </a:cubicBezTo>
                <a:close/>
              </a:path>
            </a:pathLst>
          </a:custGeom>
          <a:solidFill>
            <a:srgbClr val="000000"/>
          </a:solidFill>
          <a:ln w="30163" cap="rnd">
            <a:noFill/>
            <a:prstDash val="solid"/>
            <a:round/>
          </a:ln>
        </p:spPr>
        <p:txBody>
          <a:bodyPr vert="horz" wrap="square" lIns="68580" tIns="34291" rIns="68580" bIns="34291" numCol="1" anchor="t" anchorCtr="0" compatLnSpc="1">
            <a:no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1828381" y="5493388"/>
            <a:ext cx="1476375" cy="628651"/>
            <a:chOff x="1661110" y="866644"/>
            <a:chExt cx="1476375" cy="628650"/>
          </a:xfrm>
          <a:solidFill>
            <a:srgbClr val="FFB850"/>
          </a:solidFill>
        </p:grpSpPr>
        <p:grpSp>
          <p:nvGrpSpPr>
            <p:cNvPr id="150" name="组合 149"/>
            <p:cNvGrpSpPr/>
            <p:nvPr/>
          </p:nvGrpSpPr>
          <p:grpSpPr>
            <a:xfrm>
              <a:off x="1661110" y="866644"/>
              <a:ext cx="1476375" cy="628650"/>
              <a:chOff x="1881746" y="927342"/>
              <a:chExt cx="1476375" cy="628650"/>
            </a:xfrm>
            <a:grpFill/>
          </p:grpSpPr>
          <p:sp>
            <p:nvSpPr>
              <p:cNvPr id="152" name="矩形 151"/>
              <p:cNvSpPr/>
              <p:nvPr/>
            </p:nvSpPr>
            <p:spPr>
              <a:xfrm>
                <a:off x="1881746" y="927342"/>
                <a:ext cx="1476375" cy="62865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2295809" y="1051443"/>
                <a:ext cx="946785" cy="398779"/>
              </a:xfrm>
              <a:prstGeom prst="rect">
                <a:avLst/>
              </a:prstGeom>
              <a:grpFill/>
              <a:effectLst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703020204020201" pitchFamily="34" charset="-122"/>
                    <a:ea typeface="微软雅黑" panose="020B0703020204020201" pitchFamily="34" charset="-122"/>
                    <a:cs typeface="+mn-cs"/>
                  </a:rPr>
                  <a:t>一站式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endParaRPr>
              </a:p>
            </p:txBody>
          </p:sp>
        </p:grpSp>
        <p:pic>
          <p:nvPicPr>
            <p:cNvPr id="151" name="图片 15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135" y="1058612"/>
              <a:ext cx="257390" cy="257390"/>
            </a:xfrm>
            <a:prstGeom prst="rect">
              <a:avLst/>
            </a:prstGeom>
            <a:grpFill/>
          </p:spPr>
        </p:pic>
      </p:grpSp>
      <p:grpSp>
        <p:nvGrpSpPr>
          <p:cNvPr id="154" name="组合 153"/>
          <p:cNvGrpSpPr/>
          <p:nvPr/>
        </p:nvGrpSpPr>
        <p:grpSpPr>
          <a:xfrm>
            <a:off x="3879215" y="5487670"/>
            <a:ext cx="1665605" cy="628650"/>
            <a:chOff x="3681477" y="851157"/>
            <a:chExt cx="1508866" cy="628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5" name="组合 154"/>
            <p:cNvGrpSpPr/>
            <p:nvPr/>
          </p:nvGrpSpPr>
          <p:grpSpPr>
            <a:xfrm>
              <a:off x="3681477" y="851157"/>
              <a:ext cx="1508866" cy="628650"/>
              <a:chOff x="3715809" y="927342"/>
              <a:chExt cx="1508866" cy="628650"/>
            </a:xfrm>
            <a:solidFill>
              <a:srgbClr val="8497B0"/>
            </a:solidFill>
          </p:grpSpPr>
          <p:sp>
            <p:nvSpPr>
              <p:cNvPr id="157" name="矩形 156"/>
              <p:cNvSpPr/>
              <p:nvPr/>
            </p:nvSpPr>
            <p:spPr>
              <a:xfrm>
                <a:off x="3715809" y="927342"/>
                <a:ext cx="1476375" cy="6286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023255" y="1047685"/>
                <a:ext cx="120142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703020204020201" pitchFamily="34" charset="-122"/>
                    <a:ea typeface="微软雅黑" panose="020B0703020204020201" pitchFamily="34" charset="-122"/>
                    <a:cs typeface="+mn-cs"/>
                  </a:rPr>
                  <a:t>随查随看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endParaRPr>
              </a:p>
            </p:txBody>
          </p:sp>
        </p:grpSp>
        <p:pic>
          <p:nvPicPr>
            <p:cNvPr id="156" name="图片 155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711" y="995427"/>
              <a:ext cx="337325" cy="337325"/>
            </a:xfrm>
            <a:prstGeom prst="rect">
              <a:avLst/>
            </a:prstGeom>
          </p:spPr>
        </p:pic>
      </p:grpSp>
      <p:grpSp>
        <p:nvGrpSpPr>
          <p:cNvPr id="159" name="组合 158"/>
          <p:cNvGrpSpPr/>
          <p:nvPr/>
        </p:nvGrpSpPr>
        <p:grpSpPr>
          <a:xfrm>
            <a:off x="6055995" y="5502275"/>
            <a:ext cx="1868170" cy="628650"/>
            <a:chOff x="5605676" y="866857"/>
            <a:chExt cx="1484112" cy="628650"/>
          </a:xfrm>
          <a:solidFill>
            <a:srgbClr val="FFB8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60" name="组合 159"/>
            <p:cNvGrpSpPr/>
            <p:nvPr/>
          </p:nvGrpSpPr>
          <p:grpSpPr>
            <a:xfrm>
              <a:off x="5613413" y="866857"/>
              <a:ext cx="1476375" cy="628650"/>
              <a:chOff x="5496123" y="927342"/>
              <a:chExt cx="1476375" cy="628650"/>
            </a:xfrm>
            <a:grpFill/>
          </p:grpSpPr>
          <p:sp>
            <p:nvSpPr>
              <p:cNvPr id="162" name="矩形 161"/>
              <p:cNvSpPr/>
              <p:nvPr/>
            </p:nvSpPr>
            <p:spPr>
              <a:xfrm>
                <a:off x="5496123" y="927342"/>
                <a:ext cx="1476375" cy="6286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5796955" y="1065772"/>
                <a:ext cx="1029836" cy="39878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851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703020204020201" pitchFamily="34" charset="-122"/>
                    <a:ea typeface="微软雅黑" panose="020B0703020204020201" pitchFamily="34" charset="-122"/>
                    <a:cs typeface="+mn-cs"/>
                  </a:rPr>
                  <a:t>快速高效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endParaRPr>
              </a:p>
            </p:txBody>
          </p:sp>
        </p:grpSp>
        <p:pic>
          <p:nvPicPr>
            <p:cNvPr id="161" name="图片 160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348" b="10893"/>
            <a:stretch>
              <a:fillRect/>
            </a:stretch>
          </p:blipFill>
          <p:spPr>
            <a:xfrm>
              <a:off x="5605676" y="953978"/>
              <a:ext cx="382017" cy="432796"/>
            </a:xfrm>
            <a:prstGeom prst="rect">
              <a:avLst/>
            </a:prstGeom>
            <a:grpFill/>
          </p:spPr>
        </p:pic>
      </p:grpSp>
      <p:sp>
        <p:nvSpPr>
          <p:cNvPr id="248" name="椭圆 247"/>
          <p:cNvSpPr/>
          <p:nvPr/>
        </p:nvSpPr>
        <p:spPr>
          <a:xfrm>
            <a:off x="3673500" y="2187361"/>
            <a:ext cx="227686" cy="227686"/>
          </a:xfrm>
          <a:prstGeom prst="ellipse">
            <a:avLst/>
          </a:prstGeom>
          <a:solidFill>
            <a:srgbClr val="8497B0"/>
          </a:solidFill>
          <a:ln>
            <a:solidFill>
              <a:schemeClr val="bg1"/>
            </a:solidFill>
          </a:ln>
          <a:effectLst>
            <a:outerShdw blurRad="127000" dist="50800" dir="600000" sx="97000" sy="97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 descr="07D8A538FE185E7A4F4334135A886F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8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472475" y="177053"/>
            <a:ext cx="201422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目标人群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55" y="-843915"/>
            <a:ext cx="8496000" cy="8496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78740" y="-58420"/>
            <a:ext cx="9215120" cy="69449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015"/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43" y="2207412"/>
            <a:ext cx="447139" cy="44713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6602" y="2112262"/>
            <a:ext cx="2581236" cy="2698115"/>
            <a:chOff x="900589" y="1026679"/>
            <a:chExt cx="2581236" cy="2698115"/>
          </a:xfrm>
        </p:grpSpPr>
        <p:grpSp>
          <p:nvGrpSpPr>
            <p:cNvPr id="115" name="组合 114"/>
            <p:cNvGrpSpPr/>
            <p:nvPr/>
          </p:nvGrpSpPr>
          <p:grpSpPr>
            <a:xfrm>
              <a:off x="900589" y="1026679"/>
              <a:ext cx="2581236" cy="1581281"/>
              <a:chOff x="900589" y="527911"/>
              <a:chExt cx="2581236" cy="1581281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0" name="组合 109"/>
              <p:cNvGrpSpPr/>
              <p:nvPr/>
            </p:nvGrpSpPr>
            <p:grpSpPr>
              <a:xfrm>
                <a:off x="900589" y="527911"/>
                <a:ext cx="2581236" cy="1581281"/>
                <a:chOff x="1046969" y="288279"/>
                <a:chExt cx="2581236" cy="1581281"/>
              </a:xfrm>
            </p:grpSpPr>
            <p:sp>
              <p:nvSpPr>
                <p:cNvPr id="107" name="Rectangle: Top Corners Rounded 5"/>
                <p:cNvSpPr/>
                <p:nvPr/>
              </p:nvSpPr>
              <p:spPr>
                <a:xfrm>
                  <a:off x="1046969" y="1320926"/>
                  <a:ext cx="2581236" cy="548634"/>
                </a:xfrm>
                <a:prstGeom prst="round2SameRect">
                  <a:avLst/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24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703020204020201" pitchFamily="34" charset="-122"/>
                      <a:ea typeface="微软雅黑" panose="020B0703020204020201" pitchFamily="34" charset="-122"/>
                      <a:cs typeface="Adobe Devanagari" panose="02040503050201020203" pitchFamily="18" charset="0"/>
                      <a:sym typeface="+mn-ea"/>
                    </a:rPr>
                    <a:t>学习效率</a:t>
                  </a:r>
                  <a:endParaRPr lang="zh-CN" altLang="en-US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703020204020201" pitchFamily="34" charset="-122"/>
                    <a:ea typeface="微软雅黑" panose="020B0703020204020201" pitchFamily="34" charset="-122"/>
                    <a:cs typeface="Adobe Devanagari" panose="02040503050201020203" pitchFamily="18" charset="0"/>
                    <a:sym typeface="+mn-ea"/>
                  </a:endParaRPr>
                </a:p>
              </p:txBody>
            </p:sp>
            <p:sp>
              <p:nvSpPr>
                <p:cNvPr id="105" name="Diamond 7"/>
                <p:cNvSpPr/>
                <p:nvPr/>
              </p:nvSpPr>
              <p:spPr>
                <a:xfrm>
                  <a:off x="1719726" y="288279"/>
                  <a:ext cx="1119200" cy="1119202"/>
                </a:xfrm>
                <a:prstGeom prst="diamond">
                  <a:avLst/>
                </a:prstGeom>
                <a:solidFill>
                  <a:srgbClr val="FFB850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14" name="图片 1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8210" y="871853"/>
                <a:ext cx="440958" cy="440958"/>
              </a:xfrm>
              <a:prstGeom prst="rect">
                <a:avLst/>
              </a:prstGeom>
            </p:spPr>
          </p:pic>
        </p:grpSp>
        <p:sp>
          <p:nvSpPr>
            <p:cNvPr id="126" name="矩形 125"/>
            <p:cNvSpPr/>
            <p:nvPr/>
          </p:nvSpPr>
          <p:spPr>
            <a:xfrm>
              <a:off x="1010444" y="2802774"/>
              <a:ext cx="2319655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Adobe Devanagari" panose="02040503050201020203" pitchFamily="18" charset="0"/>
                  <a:sym typeface="+mn-ea"/>
                </a:rPr>
                <a:t>通过知识图谱关键词展示，</a:t>
              </a:r>
              <a:r>
                <a:rPr kumimoji="0" lang="zh-CN" altLang="en-US" sz="180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Adobe Devanagari" panose="02040503050201020203" pitchFamily="18" charset="0"/>
                </a:rPr>
                <a:t>帮助用户快速了解知识</a:t>
              </a:r>
              <a:endPara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Adobe Devanagari" panose="02040503050201020203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437777" y="2130193"/>
            <a:ext cx="2428944" cy="2662569"/>
            <a:chOff x="3648371" y="1207571"/>
            <a:chExt cx="2428944" cy="2662569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648371" y="1207571"/>
              <a:ext cx="2428944" cy="1564024"/>
              <a:chOff x="3597618" y="545168"/>
              <a:chExt cx="2428944" cy="1564024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1" name="组合 110"/>
              <p:cNvGrpSpPr/>
              <p:nvPr/>
            </p:nvGrpSpPr>
            <p:grpSpPr>
              <a:xfrm>
                <a:off x="3597618" y="545168"/>
                <a:ext cx="2428944" cy="1564024"/>
                <a:chOff x="3597618" y="545168"/>
                <a:chExt cx="2428944" cy="1564024"/>
              </a:xfrm>
            </p:grpSpPr>
            <p:sp>
              <p:nvSpPr>
                <p:cNvPr id="108" name="Rectangle: Top Corners Rounded 113"/>
                <p:cNvSpPr/>
                <p:nvPr/>
              </p:nvSpPr>
              <p:spPr>
                <a:xfrm>
                  <a:off x="3597618" y="1560558"/>
                  <a:ext cx="2428944" cy="548634"/>
                </a:xfrm>
                <a:prstGeom prst="round2Same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703020204020201" pitchFamily="34" charset="-122"/>
                      <a:ea typeface="微软雅黑" panose="020B0703020204020201" pitchFamily="34" charset="-122"/>
                      <a:cs typeface="+mn-cs"/>
                    </a:rPr>
                    <a:t>头脑风暴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703020204020201" pitchFamily="34" charset="-122"/>
                    <a:ea typeface="微软雅黑" panose="020B0703020204020201" pitchFamily="34" charset="-122"/>
                    <a:cs typeface="+mn-cs"/>
                  </a:endParaRPr>
                </a:p>
              </p:txBody>
            </p:sp>
            <p:sp>
              <p:nvSpPr>
                <p:cNvPr id="104" name="Diamond 6"/>
                <p:cNvSpPr/>
                <p:nvPr/>
              </p:nvSpPr>
              <p:spPr>
                <a:xfrm>
                  <a:off x="4237320" y="545168"/>
                  <a:ext cx="1119202" cy="1119202"/>
                </a:xfrm>
                <a:prstGeom prst="diamond">
                  <a:avLst/>
                </a:prstGeom>
                <a:solidFill>
                  <a:schemeClr val="bg2">
                    <a:lumMod val="5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17" name="图片 1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6269" y="861583"/>
                <a:ext cx="481305" cy="481305"/>
              </a:xfrm>
              <a:prstGeom prst="rect">
                <a:avLst/>
              </a:prstGeom>
            </p:spPr>
          </p:pic>
        </p:grpSp>
        <p:sp>
          <p:nvSpPr>
            <p:cNvPr id="130" name="矩形 129"/>
            <p:cNvSpPr/>
            <p:nvPr/>
          </p:nvSpPr>
          <p:spPr>
            <a:xfrm>
              <a:off x="3678545" y="2948120"/>
              <a:ext cx="2315256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sz="18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</a:rPr>
                <a:t>面对面建群</a:t>
              </a:r>
              <a:r>
                <a:rPr kumimoji="0" lang="zh-CN" sz="18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</a:rPr>
                <a:t>功能，</a:t>
              </a:r>
              <a:r>
                <a:rPr kumimoji="0" sz="18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</a:rPr>
                <a:t>即点即用</a:t>
              </a:r>
              <a:r>
                <a:rPr kumimoji="0" lang="zh-CN" sz="18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</a:rPr>
                <a:t>，马上实时记录</a:t>
              </a:r>
              <a:endParaRPr kumimoji="0" 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18255" y="2130193"/>
            <a:ext cx="2428944" cy="2659876"/>
            <a:chOff x="6203071" y="1265863"/>
            <a:chExt cx="2428944" cy="2659876"/>
          </a:xfrm>
          <a:effectLst/>
        </p:grpSpPr>
        <p:sp>
          <p:nvSpPr>
            <p:cNvPr id="131" name="矩形 130"/>
            <p:cNvSpPr/>
            <p:nvPr/>
          </p:nvSpPr>
          <p:spPr>
            <a:xfrm>
              <a:off x="6247310" y="3003719"/>
              <a:ext cx="2315256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Adobe Devanagari" panose="02040503050201020203" pitchFamily="18" charset="0"/>
                </a:rPr>
                <a:t>解放双手，实时生成记录文档摘要，</a:t>
              </a:r>
              <a:r>
                <a:rPr lang="zh-CN" altLang="en-US" sz="18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Adobe Devanagari" panose="02040503050201020203" pitchFamily="18" charset="0"/>
                  <a:sym typeface="+mn-ea"/>
                </a:rPr>
                <a:t>使用户专注于内容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Adobe Devanagari" panose="02040503050201020203" pitchFamily="18" charset="0"/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203071" y="1265863"/>
              <a:ext cx="2428944" cy="1548502"/>
              <a:chOff x="6203071" y="1265863"/>
              <a:chExt cx="2428944" cy="1548502"/>
            </a:xfrm>
          </p:grpSpPr>
          <p:sp>
            <p:nvSpPr>
              <p:cNvPr id="109" name="Rectangle: Top Corners Rounded 114"/>
              <p:cNvSpPr/>
              <p:nvPr/>
            </p:nvSpPr>
            <p:spPr>
              <a:xfrm>
                <a:off x="6203071" y="2265731"/>
                <a:ext cx="2428944" cy="548634"/>
              </a:xfrm>
              <a:prstGeom prst="round2SameRect">
                <a:avLst/>
              </a:prstGeom>
              <a:solidFill>
                <a:srgbClr val="FFB85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703020204020201" pitchFamily="34" charset="-122"/>
                    <a:ea typeface="微软雅黑" panose="020B0703020204020201" pitchFamily="34" charset="-122"/>
                    <a:cs typeface="+mn-cs"/>
                  </a:rPr>
                  <a:t>课堂会议记录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endParaRPr>
              </a:p>
            </p:txBody>
          </p:sp>
          <p:sp>
            <p:nvSpPr>
              <p:cNvPr id="106" name="Diamond 9"/>
              <p:cNvSpPr/>
              <p:nvPr/>
            </p:nvSpPr>
            <p:spPr>
              <a:xfrm>
                <a:off x="6846223" y="1265863"/>
                <a:ext cx="1119200" cy="1119202"/>
              </a:xfrm>
              <a:prstGeom prst="diamond">
                <a:avLst/>
              </a:prstGeom>
              <a:solidFill>
                <a:srgbClr val="FFB850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1475" y="1580969"/>
                <a:ext cx="447138" cy="447138"/>
              </a:xfrm>
              <a:prstGeom prst="rect">
                <a:avLst/>
              </a:prstGeom>
            </p:spPr>
          </p:pic>
        </p:grpSp>
      </p:grpSp>
      <p:pic>
        <p:nvPicPr>
          <p:cNvPr id="3" name="图片 2" descr="07D8A538FE185E7A4F4334135A886F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920" y="177165"/>
            <a:ext cx="1177570" cy="1440000"/>
          </a:xfrm>
          <a:prstGeom prst="rect">
            <a:avLst/>
          </a:prstGeom>
        </p:spPr>
      </p:pic>
      <p:grpSp>
        <p:nvGrpSpPr>
          <p:cNvPr id="7" name="Group 25"/>
          <p:cNvGrpSpPr/>
          <p:nvPr/>
        </p:nvGrpSpPr>
        <p:grpSpPr>
          <a:xfrm>
            <a:off x="-13335" y="235585"/>
            <a:ext cx="2486025" cy="476250"/>
            <a:chOff x="2066413" y="3474714"/>
            <a:chExt cx="8195187" cy="71126"/>
          </a:xfrm>
        </p:grpSpPr>
        <p:sp>
          <p:nvSpPr>
            <p:cNvPr id="5" name="Rectangle 27"/>
            <p:cNvSpPr/>
            <p:nvPr/>
          </p:nvSpPr>
          <p:spPr>
            <a:xfrm>
              <a:off x="2066413" y="3474720"/>
              <a:ext cx="2052321" cy="71120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E870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29"/>
            <p:cNvSpPr/>
            <p:nvPr/>
          </p:nvSpPr>
          <p:spPr>
            <a:xfrm>
              <a:off x="6156957" y="3474714"/>
              <a:ext cx="2052321" cy="71120"/>
            </a:xfrm>
            <a:prstGeom prst="rect">
              <a:avLst/>
            </a:prstGeom>
            <a:solidFill>
              <a:srgbClr val="01AD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472475" y="177053"/>
            <a:ext cx="20142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应用场景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ie chart">
    <a:dk1>
      <a:sysClr val="windowText" lastClr="000000"/>
    </a:dk1>
    <a:lt1>
      <a:sysClr val="window" lastClr="FFFFFF"/>
    </a:lt1>
    <a:dk2>
      <a:srgbClr val="274567"/>
    </a:dk2>
    <a:lt2>
      <a:srgbClr val="30BFCD"/>
    </a:lt2>
    <a:accent1>
      <a:srgbClr val="FBB217"/>
    </a:accent1>
    <a:accent2>
      <a:srgbClr val="F04E63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Custom 4">
    <a:majorFont>
      <a:latin typeface="Century Gothic"/>
      <a:ea typeface=""/>
      <a:cs typeface=""/>
    </a:majorFont>
    <a:minorFont>
      <a:latin typeface="Calibri"/>
      <a:ea typeface=""/>
      <a:cs typeface="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pie chart">
    <a:dk1>
      <a:sysClr val="windowText" lastClr="000000"/>
    </a:dk1>
    <a:lt1>
      <a:sysClr val="window" lastClr="FFFFFF"/>
    </a:lt1>
    <a:dk2>
      <a:srgbClr val="274567"/>
    </a:dk2>
    <a:lt2>
      <a:srgbClr val="30BFCD"/>
    </a:lt2>
    <a:accent1>
      <a:srgbClr val="FBB217"/>
    </a:accent1>
    <a:accent2>
      <a:srgbClr val="F04E63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Custom 4">
    <a:majorFont>
      <a:latin typeface="Century Gothic"/>
      <a:ea typeface=""/>
      <a:cs typeface=""/>
    </a:majorFont>
    <a:minorFont>
      <a:latin typeface="Calibri"/>
      <a:ea typeface=""/>
      <a:cs typeface="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pie chart">
    <a:dk1>
      <a:sysClr val="windowText" lastClr="000000"/>
    </a:dk1>
    <a:lt1>
      <a:sysClr val="window" lastClr="FFFFFF"/>
    </a:lt1>
    <a:dk2>
      <a:srgbClr val="274567"/>
    </a:dk2>
    <a:lt2>
      <a:srgbClr val="30BFCD"/>
    </a:lt2>
    <a:accent1>
      <a:srgbClr val="FBB217"/>
    </a:accent1>
    <a:accent2>
      <a:srgbClr val="F04E63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Custom 4">
    <a:majorFont>
      <a:latin typeface="Century Gothic"/>
      <a:ea typeface=""/>
      <a:cs typeface=""/>
    </a:majorFont>
    <a:minorFont>
      <a:latin typeface="Calibri"/>
      <a:ea typeface=""/>
      <a:cs typeface="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pie chart">
    <a:dk1>
      <a:sysClr val="windowText" lastClr="000000"/>
    </a:dk1>
    <a:lt1>
      <a:sysClr val="window" lastClr="FFFFFF"/>
    </a:lt1>
    <a:dk2>
      <a:srgbClr val="274567"/>
    </a:dk2>
    <a:lt2>
      <a:srgbClr val="30BFCD"/>
    </a:lt2>
    <a:accent1>
      <a:srgbClr val="FBB217"/>
    </a:accent1>
    <a:accent2>
      <a:srgbClr val="F04E63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Custom 4">
    <a:majorFont>
      <a:latin typeface="Century Gothic"/>
      <a:ea typeface=""/>
      <a:cs typeface=""/>
    </a:majorFont>
    <a:minorFont>
      <a:latin typeface="Calibri"/>
      <a:ea typeface=""/>
      <a:cs typeface="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1546</Words>
  <Application>WPS 演示</Application>
  <PresentationFormat>全屏显示(16:9)</PresentationFormat>
  <Paragraphs>342</Paragraphs>
  <Slides>31</Slides>
  <Notes>28</Notes>
  <HiddenSlides>2</HiddenSlides>
  <MMClips>1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66" baseType="lpstr">
      <vt:lpstr>Arial</vt:lpstr>
      <vt:lpstr>方正书宋_GBK</vt:lpstr>
      <vt:lpstr>Wingdings</vt:lpstr>
      <vt:lpstr>Helvetica Neue Medium</vt:lpstr>
      <vt:lpstr>Thonburi</vt:lpstr>
      <vt:lpstr>Helvetica Neue</vt:lpstr>
      <vt:lpstr>Helvetica Neue Light</vt:lpstr>
      <vt:lpstr>Helvetica Neue Thin</vt:lpstr>
      <vt:lpstr>Helvetica Light</vt:lpstr>
      <vt:lpstr>Calibri</vt:lpstr>
      <vt:lpstr>Hans Kendrick 3</vt:lpstr>
      <vt:lpstr>苹方-简</vt:lpstr>
      <vt:lpstr>微软雅黑</vt:lpstr>
      <vt:lpstr>等线</vt:lpstr>
      <vt:lpstr>等线</vt:lpstr>
      <vt:lpstr>Arial Black</vt:lpstr>
      <vt:lpstr>宋体</vt:lpstr>
      <vt:lpstr>汉仪书宋二KW</vt:lpstr>
      <vt:lpstr>黑体-简</vt:lpstr>
      <vt:lpstr>Helvetica Neue</vt:lpstr>
      <vt:lpstr>Arial</vt:lpstr>
      <vt:lpstr>Roboto Light</vt:lpstr>
      <vt:lpstr>Segoe UI</vt:lpstr>
      <vt:lpstr>Calibri</vt:lpstr>
      <vt:lpstr>Adobe Devanagari</vt:lpstr>
      <vt:lpstr>宋体-简</vt:lpstr>
      <vt:lpstr>宋体</vt:lpstr>
      <vt:lpstr>Arial Unicode MS</vt:lpstr>
      <vt:lpstr>汉仪中等线KW</vt:lpstr>
      <vt:lpstr>Calibri Light</vt:lpstr>
      <vt:lpstr>等线</vt:lpstr>
      <vt:lpstr>Helvetica Neue Medium</vt:lpstr>
      <vt:lpstr>Office 主题</vt:lpstr>
      <vt:lpstr>1_Office 主题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工作计划</dc:title>
  <dc:creator>第一PPT</dc:creator>
  <cp:keywords>www.1ppt.com</cp:keywords>
  <cp:lastModifiedBy>cheung</cp:lastModifiedBy>
  <cp:revision>420</cp:revision>
  <dcterms:created xsi:type="dcterms:W3CDTF">2019-11-24T08:54:31Z</dcterms:created>
  <dcterms:modified xsi:type="dcterms:W3CDTF">2019-11-24T08:54:31Z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2052-1.7.0.2619</vt:lpwstr>
  </property>
</Properties>
</file>